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96" r:id="rId2"/>
    <p:sldId id="274" r:id="rId3"/>
    <p:sldId id="276" r:id="rId4"/>
    <p:sldId id="277" r:id="rId5"/>
    <p:sldId id="278" r:id="rId6"/>
    <p:sldId id="279" r:id="rId7"/>
    <p:sldId id="297" r:id="rId8"/>
    <p:sldId id="280" r:id="rId9"/>
    <p:sldId id="281" r:id="rId10"/>
    <p:sldId id="282" r:id="rId11"/>
    <p:sldId id="283" r:id="rId12"/>
    <p:sldId id="284" r:id="rId13"/>
    <p:sldId id="285" r:id="rId14"/>
    <p:sldId id="286" r:id="rId15"/>
    <p:sldId id="287" r:id="rId16"/>
    <p:sldId id="288" r:id="rId17"/>
    <p:sldId id="298" r:id="rId18"/>
    <p:sldId id="299" r:id="rId19"/>
    <p:sldId id="289" r:id="rId20"/>
    <p:sldId id="290" r:id="rId21"/>
    <p:sldId id="291" r:id="rId22"/>
    <p:sldId id="292" r:id="rId23"/>
    <p:sldId id="293" r:id="rId24"/>
    <p:sldId id="295" r:id="rId25"/>
    <p:sldId id="294" r:id="rId26"/>
    <p:sldId id="301"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1pPr>
    <a:lvl2pPr marL="0" marR="0" indent="4572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2pPr>
    <a:lvl3pPr marL="0" marR="0" indent="9144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3pPr>
    <a:lvl4pPr marL="0" marR="0" indent="13716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4pPr>
    <a:lvl5pPr marL="0" marR="0" indent="18288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5pPr>
    <a:lvl6pPr marL="0" marR="0" indent="22860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6pPr>
    <a:lvl7pPr marL="0" marR="0" indent="27432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7pPr>
    <a:lvl8pPr marL="0" marR="0" indent="32004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8pPr>
    <a:lvl9pPr marL="0" marR="0" indent="36576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89E298-9069-4AF8-8C13-A51EF7807F02}" v="4" dt="2024-12-09T10:50:31.46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p:restoredTop sz="94694"/>
  </p:normalViewPr>
  <p:slideViewPr>
    <p:cSldViewPr snapToGrid="0">
      <p:cViewPr varScale="1">
        <p:scale>
          <a:sx n="25" d="100"/>
          <a:sy n="25" d="100"/>
        </p:scale>
        <p:origin x="1224"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erle Depestele" userId="e095f258-7875-4cda-a8ba-5dea141bc08f" providerId="ADAL" clId="{9B89E298-9069-4AF8-8C13-A51EF7807F02}"/>
    <pc:docChg chg="custSel addSld delSld modSld">
      <pc:chgData name="Veerle Depestele" userId="e095f258-7875-4cda-a8ba-5dea141bc08f" providerId="ADAL" clId="{9B89E298-9069-4AF8-8C13-A51EF7807F02}" dt="2024-12-09T11:11:11.012" v="104" actId="2696"/>
      <pc:docMkLst>
        <pc:docMk/>
      </pc:docMkLst>
      <pc:sldChg chg="new del">
        <pc:chgData name="Veerle Depestele" userId="e095f258-7875-4cda-a8ba-5dea141bc08f" providerId="ADAL" clId="{9B89E298-9069-4AF8-8C13-A51EF7807F02}" dt="2024-12-09T10:48:34.214" v="68" actId="47"/>
        <pc:sldMkLst>
          <pc:docMk/>
          <pc:sldMk cId="2324229861" sldId="300"/>
        </pc:sldMkLst>
      </pc:sldChg>
      <pc:sldChg chg="addSp delSp modSp add mod">
        <pc:chgData name="Veerle Depestele" userId="e095f258-7875-4cda-a8ba-5dea141bc08f" providerId="ADAL" clId="{9B89E298-9069-4AF8-8C13-A51EF7807F02}" dt="2024-12-09T10:48:25.860" v="66" actId="1076"/>
        <pc:sldMkLst>
          <pc:docMk/>
          <pc:sldMk cId="2989808395" sldId="301"/>
        </pc:sldMkLst>
        <pc:spChg chg="add mod">
          <ac:chgData name="Veerle Depestele" userId="e095f258-7875-4cda-a8ba-5dea141bc08f" providerId="ADAL" clId="{9B89E298-9069-4AF8-8C13-A51EF7807F02}" dt="2024-12-09T10:44:42.594" v="54" actId="1076"/>
          <ac:spMkLst>
            <pc:docMk/>
            <pc:sldMk cId="2989808395" sldId="301"/>
            <ac:spMk id="2" creationId="{CFC6CA98-45D1-C589-A7BB-9C8A34087883}"/>
          </ac:spMkLst>
        </pc:spChg>
        <pc:picChg chg="add mod">
          <ac:chgData name="Veerle Depestele" userId="e095f258-7875-4cda-a8ba-5dea141bc08f" providerId="ADAL" clId="{9B89E298-9069-4AF8-8C13-A51EF7807F02}" dt="2024-12-09T10:46:32.539" v="61" actId="14100"/>
          <ac:picMkLst>
            <pc:docMk/>
            <pc:sldMk cId="2989808395" sldId="301"/>
            <ac:picMk id="4" creationId="{25F753EC-9CCC-BF43-54EE-A0007AD60C7E}"/>
          </ac:picMkLst>
        </pc:picChg>
        <pc:picChg chg="add mod">
          <ac:chgData name="Veerle Depestele" userId="e095f258-7875-4cda-a8ba-5dea141bc08f" providerId="ADAL" clId="{9B89E298-9069-4AF8-8C13-A51EF7807F02}" dt="2024-12-09T10:46:29.483" v="59" actId="1076"/>
          <ac:picMkLst>
            <pc:docMk/>
            <pc:sldMk cId="2989808395" sldId="301"/>
            <ac:picMk id="6" creationId="{969B9EF0-9FF1-0FCA-1C90-96C47A1B0DF8}"/>
          </ac:picMkLst>
        </pc:picChg>
        <pc:picChg chg="add mod">
          <ac:chgData name="Veerle Depestele" userId="e095f258-7875-4cda-a8ba-5dea141bc08f" providerId="ADAL" clId="{9B89E298-9069-4AF8-8C13-A51EF7807F02}" dt="2024-12-09T10:47:24.383" v="64" actId="14100"/>
          <ac:picMkLst>
            <pc:docMk/>
            <pc:sldMk cId="2989808395" sldId="301"/>
            <ac:picMk id="8" creationId="{756C1111-FA53-64FB-3699-F5A03D4E0446}"/>
          </ac:picMkLst>
        </pc:picChg>
        <pc:picChg chg="add mod">
          <ac:chgData name="Veerle Depestele" userId="e095f258-7875-4cda-a8ba-5dea141bc08f" providerId="ADAL" clId="{9B89E298-9069-4AF8-8C13-A51EF7807F02}" dt="2024-12-09T10:48:25.860" v="66" actId="1076"/>
          <ac:picMkLst>
            <pc:docMk/>
            <pc:sldMk cId="2989808395" sldId="301"/>
            <ac:picMk id="10" creationId="{5D79D3F6-242C-849D-4108-22FCFD0E8C95}"/>
          </ac:picMkLst>
        </pc:picChg>
        <pc:picChg chg="del">
          <ac:chgData name="Veerle Depestele" userId="e095f258-7875-4cda-a8ba-5dea141bc08f" providerId="ADAL" clId="{9B89E298-9069-4AF8-8C13-A51EF7807F02}" dt="2024-12-09T10:43:02.101" v="2" actId="478"/>
          <ac:picMkLst>
            <pc:docMk/>
            <pc:sldMk cId="2989808395" sldId="301"/>
            <ac:picMk id="394" creationId="{3A23F2D8-F97A-D96D-E842-BFC2C156E6F9}"/>
          </ac:picMkLst>
        </pc:picChg>
      </pc:sldChg>
      <pc:sldChg chg="addSp delSp modSp add del mod">
        <pc:chgData name="Veerle Depestele" userId="e095f258-7875-4cda-a8ba-5dea141bc08f" providerId="ADAL" clId="{9B89E298-9069-4AF8-8C13-A51EF7807F02}" dt="2024-12-09T11:11:11.012" v="104" actId="2696"/>
        <pc:sldMkLst>
          <pc:docMk/>
          <pc:sldMk cId="1990332257" sldId="302"/>
        </pc:sldMkLst>
        <pc:spChg chg="add del mod">
          <ac:chgData name="Veerle Depestele" userId="e095f258-7875-4cda-a8ba-5dea141bc08f" providerId="ADAL" clId="{9B89E298-9069-4AF8-8C13-A51EF7807F02}" dt="2024-12-09T10:53:13.768" v="103" actId="478"/>
          <ac:spMkLst>
            <pc:docMk/>
            <pc:sldMk cId="1990332257" sldId="302"/>
            <ac:spMk id="3" creationId="{5D9168B0-42BB-4108-F160-49FC01954F81}"/>
          </ac:spMkLst>
        </pc:spChg>
        <pc:spChg chg="add">
          <ac:chgData name="Veerle Depestele" userId="e095f258-7875-4cda-a8ba-5dea141bc08f" providerId="ADAL" clId="{9B89E298-9069-4AF8-8C13-A51EF7807F02}" dt="2024-12-09T10:51:48.627" v="101" actId="22"/>
          <ac:spMkLst>
            <pc:docMk/>
            <pc:sldMk cId="1990332257" sldId="302"/>
            <ac:spMk id="7" creationId="{054A5037-E21D-D907-E81A-A1C6F250B722}"/>
          </ac:spMkLst>
        </pc:spChg>
        <pc:picChg chg="del">
          <ac:chgData name="Veerle Depestele" userId="e095f258-7875-4cda-a8ba-5dea141bc08f" providerId="ADAL" clId="{9B89E298-9069-4AF8-8C13-A51EF7807F02}" dt="2024-12-09T10:48:37.535" v="70" actId="478"/>
          <ac:picMkLst>
            <pc:docMk/>
            <pc:sldMk cId="1990332257" sldId="302"/>
            <ac:picMk id="4" creationId="{104F5591-F745-72D2-FE5A-849ED4835F24}"/>
          </ac:picMkLst>
        </pc:picChg>
        <pc:picChg chg="del">
          <ac:chgData name="Veerle Depestele" userId="e095f258-7875-4cda-a8ba-5dea141bc08f" providerId="ADAL" clId="{9B89E298-9069-4AF8-8C13-A51EF7807F02}" dt="2024-12-09T10:48:36.914" v="69" actId="478"/>
          <ac:picMkLst>
            <pc:docMk/>
            <pc:sldMk cId="1990332257" sldId="302"/>
            <ac:picMk id="6" creationId="{DE77B3C6-97AE-9732-A766-C16F9109609A}"/>
          </ac:picMkLst>
        </pc:picChg>
        <pc:picChg chg="del">
          <ac:chgData name="Veerle Depestele" userId="e095f258-7875-4cda-a8ba-5dea141bc08f" providerId="ADAL" clId="{9B89E298-9069-4AF8-8C13-A51EF7807F02}" dt="2024-12-09T10:48:38.046" v="71" actId="478"/>
          <ac:picMkLst>
            <pc:docMk/>
            <pc:sldMk cId="1990332257" sldId="302"/>
            <ac:picMk id="8" creationId="{A5230874-398E-2790-756A-B2014AAA4002}"/>
          </ac:picMkLst>
        </pc:picChg>
        <pc:picChg chg="del">
          <ac:chgData name="Veerle Depestele" userId="e095f258-7875-4cda-a8ba-5dea141bc08f" providerId="ADAL" clId="{9B89E298-9069-4AF8-8C13-A51EF7807F02}" dt="2024-12-09T10:48:38.581" v="72" actId="478"/>
          <ac:picMkLst>
            <pc:docMk/>
            <pc:sldMk cId="1990332257" sldId="302"/>
            <ac:picMk id="10" creationId="{8AB84297-DCE3-3458-847A-21DFC4DC935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xfrm>
            <a:off x="1143000" y="685800"/>
            <a:ext cx="4572000" cy="3429000"/>
          </a:xfrm>
          <a:prstGeom prst="rect">
            <a:avLst/>
          </a:prstGeom>
        </p:spPr>
        <p:txBody>
          <a:bodyPr/>
          <a:lstStyle/>
          <a:p>
            <a:endParaRPr/>
          </a:p>
        </p:txBody>
      </p:sp>
      <p:sp>
        <p:nvSpPr>
          <p:cNvPr id="183" name="Shape 18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4989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xfrm>
            <a:off x="381000" y="685800"/>
            <a:ext cx="6096000" cy="3429000"/>
          </a:xfrm>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r>
              <a:rPr lang="en-US" dirty="0"/>
              <a:t>- </a:t>
            </a:r>
            <a:r>
              <a:rPr dirty="0" err="1"/>
              <a:t>vroeger</a:t>
            </a:r>
            <a:r>
              <a:rPr dirty="0"/>
              <a:t> </a:t>
            </a:r>
            <a:r>
              <a:rPr dirty="0" err="1"/>
              <a:t>alles</a:t>
            </a:r>
            <a:r>
              <a:rPr dirty="0"/>
              <a:t> </a:t>
            </a:r>
            <a:r>
              <a:rPr dirty="0" err="1"/>
              <a:t>manueel</a:t>
            </a:r>
            <a:r>
              <a:rPr dirty="0"/>
              <a:t> </a:t>
            </a:r>
            <a:r>
              <a:rPr dirty="0" err="1"/>
              <a:t>indelen</a:t>
            </a:r>
            <a:r>
              <a:rPr dirty="0"/>
              <a:t>, </a:t>
            </a:r>
            <a:r>
              <a:rPr dirty="0" err="1"/>
              <a:t>grote</a:t>
            </a:r>
            <a:r>
              <a:rPr dirty="0"/>
              <a:t> </a:t>
            </a:r>
            <a:r>
              <a:rPr dirty="0" err="1"/>
              <a:t>vernieuwing</a:t>
            </a:r>
            <a:r>
              <a:rPr dirty="0"/>
              <a:t>, google+: </a:t>
            </a:r>
            <a:r>
              <a:rPr dirty="0" err="1"/>
              <a:t>foto’s</a:t>
            </a:r>
            <a:r>
              <a:rPr dirty="0"/>
              <a:t> </a:t>
            </a:r>
            <a:r>
              <a:rPr dirty="0" err="1"/>
              <a:t>automatisch</a:t>
            </a:r>
            <a:r>
              <a:rPr dirty="0"/>
              <a:t> </a:t>
            </a:r>
            <a:r>
              <a:rPr dirty="0" err="1"/>
              <a:t>catalogiseren</a:t>
            </a:r>
            <a:r>
              <a:rPr dirty="0"/>
              <a:t> in ‘</a:t>
            </a:r>
            <a:r>
              <a:rPr dirty="0" err="1"/>
              <a:t>verjaardagsfeestje</a:t>
            </a:r>
            <a:r>
              <a:rPr dirty="0"/>
              <a:t>’ ‘reis </a:t>
            </a:r>
            <a:r>
              <a:rPr dirty="0" err="1"/>
              <a:t>naar</a:t>
            </a:r>
            <a:r>
              <a:rPr dirty="0"/>
              <a:t> </a:t>
            </a:r>
            <a:r>
              <a:rPr dirty="0" err="1"/>
              <a:t>rome</a:t>
            </a:r>
            <a:r>
              <a:rPr dirty="0"/>
              <a:t>’, etc.</a:t>
            </a:r>
          </a:p>
          <a:p>
            <a:r>
              <a:rPr dirty="0"/>
              <a:t>-</a:t>
            </a:r>
            <a:r>
              <a:rPr dirty="0" err="1"/>
              <a:t>oplossing</a:t>
            </a:r>
            <a:r>
              <a:rPr dirty="0"/>
              <a:t>: </a:t>
            </a:r>
            <a:r>
              <a:rPr dirty="0" err="1"/>
              <a:t>hertrainen</a:t>
            </a:r>
            <a:r>
              <a:rPr dirty="0"/>
              <a:t> is </a:t>
            </a:r>
            <a:r>
              <a:rPr dirty="0" err="1"/>
              <a:t>moeilijk</a:t>
            </a:r>
            <a:r>
              <a:rPr dirty="0"/>
              <a:t>, </a:t>
            </a:r>
            <a:r>
              <a:rPr dirty="0" err="1"/>
              <a:t>dus</a:t>
            </a:r>
            <a:r>
              <a:rPr dirty="0"/>
              <a:t> </a:t>
            </a:r>
            <a:r>
              <a:rPr dirty="0" err="1"/>
              <a:t>gewoon</a:t>
            </a:r>
            <a:r>
              <a:rPr dirty="0"/>
              <a:t> </a:t>
            </a:r>
            <a:r>
              <a:rPr dirty="0" err="1"/>
              <a:t>geen</a:t>
            </a:r>
            <a:r>
              <a:rPr dirty="0"/>
              <a:t> gorilla’s </a:t>
            </a:r>
            <a:r>
              <a:rPr dirty="0" err="1"/>
              <a:t>meer</a:t>
            </a:r>
            <a:r>
              <a:rPr dirty="0"/>
              <a:t> </a:t>
            </a:r>
            <a:r>
              <a:rPr dirty="0" err="1"/>
              <a:t>herkennen</a:t>
            </a:r>
            <a:r>
              <a:rPr dirty="0"/>
              <a:t>; </a:t>
            </a:r>
            <a:r>
              <a:rPr dirty="0" err="1"/>
              <a:t>geen</a:t>
            </a:r>
            <a:r>
              <a:rPr dirty="0"/>
              <a:t> </a:t>
            </a:r>
            <a:r>
              <a:rPr dirty="0" err="1"/>
              <a:t>probleem</a:t>
            </a:r>
            <a:r>
              <a:rPr dirty="0"/>
              <a:t> </a:t>
            </a:r>
            <a:r>
              <a:rPr dirty="0" err="1"/>
              <a:t>tenzij</a:t>
            </a:r>
            <a:r>
              <a:rPr dirty="0"/>
              <a:t> Dian </a:t>
            </a:r>
            <a:r>
              <a:rPr dirty="0" err="1"/>
              <a:t>Fossey</a:t>
            </a:r>
            <a:r>
              <a:rPr dirty="0"/>
              <a:t> </a:t>
            </a:r>
            <a:r>
              <a:rPr dirty="0" err="1"/>
              <a:t>haar</a:t>
            </a:r>
            <a:r>
              <a:rPr dirty="0"/>
              <a:t> </a:t>
            </a:r>
            <a:r>
              <a:rPr dirty="0" err="1"/>
              <a:t>mistige</a:t>
            </a:r>
            <a:r>
              <a:rPr dirty="0"/>
              <a:t> </a:t>
            </a:r>
            <a:r>
              <a:rPr dirty="0" err="1"/>
              <a:t>foto’s</a:t>
            </a:r>
            <a:r>
              <a:rPr dirty="0"/>
              <a:t>; tot 2018 </a:t>
            </a:r>
            <a:r>
              <a:rPr dirty="0" err="1"/>
              <a:t>stond</a:t>
            </a:r>
            <a:r>
              <a:rPr dirty="0"/>
              <a:t> het </a:t>
            </a:r>
            <a:r>
              <a:rPr dirty="0" err="1"/>
              <a:t>uit</a:t>
            </a:r>
            <a:r>
              <a:rPr dirty="0"/>
              <a:t> (google+ </a:t>
            </a:r>
            <a:r>
              <a:rPr dirty="0" err="1"/>
              <a:t>bestaat</a:t>
            </a:r>
            <a:r>
              <a:rPr dirty="0"/>
              <a:t> </a:t>
            </a:r>
            <a:r>
              <a:rPr dirty="0" err="1"/>
              <a:t>niet</a:t>
            </a:r>
            <a:r>
              <a:rPr dirty="0"/>
              <a:t> </a:t>
            </a:r>
            <a:r>
              <a:rPr dirty="0" err="1"/>
              <a:t>meer</a:t>
            </a:r>
            <a:r>
              <a:rPr dirty="0"/>
              <a:t>, in google photo’s </a:t>
            </a:r>
            <a:r>
              <a:rPr dirty="0" err="1"/>
              <a:t>zelf</a:t>
            </a:r>
            <a:r>
              <a:rPr dirty="0"/>
              <a:t>, </a:t>
            </a:r>
            <a:r>
              <a:rPr dirty="0" err="1"/>
              <a:t>geen</a:t>
            </a:r>
            <a:r>
              <a:rPr dirty="0"/>
              <a:t> idee)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-kleine compactcameraatjes</a:t>
            </a:r>
          </a:p>
          <a:p>
            <a:r>
              <a:t>-niet dat de AI stiekem videeken gaat eten met Guy D’haeseleer; vooral probleem van bias in de trainingsdata; </a:t>
            </a:r>
          </a:p>
          <a:p>
            <a:r>
              <a:t>-testen op elkaar, zal altijd goed werken op jong blank schriel nerdje uit silicon valley;</a:t>
            </a:r>
          </a:p>
          <a:p>
            <a:r>
              <a:t>-data nodig, data labellen: veel werk, dus veel standaard databanken</a:t>
            </a:r>
          </a:p>
          <a:p>
            <a:r>
              <a:t>-Labeled faces in the wild (geplukt uit kranten en magazines), 2007 samengesteld; 77% mannen, 83% blank -&gt; meer foto’s van George Bush dan alle zwarte vrouwen samen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-‘racistische technologie’ is niet nieuwe, kodak kleurenfilm, monopoly, zelfs groep die meedeed aan manhattan project (US opgebroken) </a:t>
            </a:r>
          </a:p>
          <a:p>
            <a:r>
              <a:t>-calibreren via shirley page card (werknemer, stopte met werken als ze trouwde), film bevoordeelde blanken</a:t>
            </a:r>
          </a:p>
          <a:p>
            <a:r>
              <a:t>-pas aangepakt in jaren 60-70 o.m.v. chocolade- en meubelfabrikanten die klaagden (foto vs geschilderde reclame na 2e wereldoorlog, henri toulouse lautrec moulin rouge)</a:t>
            </a:r>
          </a:p>
          <a:p>
            <a:r>
              <a:t>-(rechts, gefixte versie uit 1995); een van de laatste, digitale camera’s</a:t>
            </a:r>
          </a:p>
          <a:p>
            <a:r>
              <a:t>-(al in 1975 eerste digitale camera gemaakt, in 1979 voorspelde iemand intern: tegen 2010 alles digitaal, maar ze durfden niet)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xfrm>
            <a:off x="381000" y="685800"/>
            <a:ext cx="6096000" cy="3429000"/>
          </a:xfrm>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-ander probleem, mensen zijn assholes, en al zeker 4chan</a:t>
            </a:r>
          </a:p>
          <a:p>
            <a:r>
              <a:t>-minder dan 24u tot: “Hitler did nothing wrong with the jews”</a:t>
            </a:r>
          </a:p>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xfrm>
            <a:off x="381000" y="685800"/>
            <a:ext cx="6096000" cy="3429000"/>
          </a:xfrm>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r>
              <a:t>-al bij al, zo overduidelijk fout dat het weliswaar niet ok is, maar ook weinig ‘real life’ gevolgen heeft</a:t>
            </a:r>
          </a:p>
          <a:p>
            <a:r>
              <a:t>-“Boston Symphony”, 1952</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r>
              <a:t>-van 2017-&gt;2022: 975.000 extra werknemers; succesvol aanwerven: grote kost, maar onsuccesvol, nog veel erger (want herbeginnen)</a:t>
            </a:r>
          </a:p>
          <a:p>
            <a:r>
              <a:t>-zelfs als alle namen en hij/zij eruit gehaald wordt bleef de AI brieven herkennen als mannen/vrouwen en op basis daarvan discrimineren</a:t>
            </a:r>
          </a:p>
          <a:p>
            <a:r>
              <a:t>-blijkbaar zijn er bepaalde zinswendingen en uitdrukkingen eerder mannelijk/vrouwelijk</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r>
              <a:t>-normaal, gezien trainingsdata</a:t>
            </a:r>
          </a:p>
          <a:p>
            <a:r>
              <a:t>-wat verwachten we? accuraat de data “samenvatten/interpreteren” (want dan ok), of ‘fair world’, en wat is dat dan?</a:t>
            </a:r>
          </a:p>
          <a:p>
            <a:r>
              <a:t>-hypothetisch voorbeeld VDAB aanhalen, site slecht, enige reden dat hij werkt is dat werklozen veel tijd hebben</a:t>
            </a:r>
          </a:p>
          <a:p>
            <a:r>
              <a:t>-na machine learning zou site vaker deeltijds werk aanbevelen aan vrouwen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16061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58593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xfrm>
            <a:off x="381000" y="685800"/>
            <a:ext cx="6096000" cy="3429000"/>
          </a:xfrm>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-software gebruikt sinds 2012 om te bepalen wie voorwaardelijk vrij komt (‘bail’) op basis van 137 criteria die via vragen ingevuld worden</a:t>
            </a:r>
          </a:p>
          <a:p>
            <a:r>
              <a:t>-(gaat over kleine(re) misdrijven, dus geen bankdirecteurs)</a:t>
            </a:r>
          </a:p>
          <a:p>
            <a:r>
              <a:t>-studie uit 2016 van ProPublica, freedom of information 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xfrm>
            <a:off x="381000" y="685800"/>
            <a:ext cx="6096000" cy="3429000"/>
          </a:xfrm>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rPr lang="en-US" dirty="0"/>
              <a:t>AI is </a:t>
            </a:r>
            <a:r>
              <a:rPr lang="en-US" dirty="0" err="1"/>
              <a:t>expliciet</a:t>
            </a:r>
            <a:r>
              <a:rPr lang="en-US" dirty="0"/>
              <a:t> EVIL</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-(sowieso is recidivisme een proxy, gebaseerd op arrests, en zwarten worden vaak geprofiled, self fulfilling prophecy)</a:t>
            </a:r>
          </a:p>
          <a:p>
            <a:r>
              <a:t>-in beide groepen even grote fout, maar bij blanken is de fout vooral in hun voordeel (false negative), bij zwarten in hun nadeel (false positive)</a:t>
            </a:r>
          </a:p>
          <a:p>
            <a:r>
              <a:t>-kort door de bocht: wil je dat iedereen een gelijke kans krijgt, onafhankelijk van geslacht etc. of wil je zo goed mogelijk voorspellen wie gaat hervallen is</a:t>
            </a:r>
          </a:p>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t>-1973 Berkeley Graduate School admission rates, prestigieuze school</a:t>
            </a:r>
          </a:p>
          <a:p>
            <a:r>
              <a:t>(anders dan bij ons, iedereen moeten we toelaten)</a:t>
            </a:r>
          </a:p>
          <a:p>
            <a:r>
              <a:t>2691 mannen, 1198 toegelaten</a:t>
            </a:r>
          </a:p>
          <a:p>
            <a:r>
              <a:t>1835 vrouwen, 557 toegelaten</a:t>
            </a:r>
          </a:p>
          <a:p>
            <a:r>
              <a:t>-6 faculteiten, die elk studenten toelaten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xfrm>
            <a:off x="381000" y="685800"/>
            <a:ext cx="6096000" cy="3429000"/>
          </a:xfrm>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r>
              <a:t>-eerst zal wel faculteit wiskunde zijn, tweede zal wel faculteit informatica zijn </a:t>
            </a:r>
          </a:p>
          <a:p>
            <a:r>
              <a:t>-mathematician Edward H. Simpson, who published a technical paper describing the phenomena in 1951</a:t>
            </a:r>
          </a:p>
          <a:p>
            <a:r>
              <a:t>-gender verdeling tussen faculteiten is niet uniform, veel meer mannen dan vrouwen in faculteiten met -hoge toelatings% (en omgekeerde voor vrouwen) </a:t>
            </a:r>
          </a:p>
          <a:p>
            <a:r>
              <a:t>(wat op zich mss wijst op racisme in samenleving, maar faculteiten zelf zijn heel fair)</a:t>
            </a:r>
          </a:p>
          <a:p>
            <a:r>
              <a:t>-niet altijd makkelijk op te splitsen, dus soms is er wel zo een onderliggend fenomeen maar niet aan te tonen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xfrm>
            <a:off x="381000" y="685800"/>
            <a:ext cx="6096000" cy="3429000"/>
          </a:xfrm>
          <a:prstGeom prst="rect">
            <a:avLst/>
          </a:prstGeom>
        </p:spPr>
        <p:txBody>
          <a:bodyPr/>
          <a:lstStyle/>
          <a:p>
            <a:endParaRPr/>
          </a:p>
        </p:txBody>
      </p:sp>
      <p:sp>
        <p:nvSpPr>
          <p:cNvPr id="391" name="Shape 391"/>
          <p:cNvSpPr>
            <a:spLocks noGrp="1"/>
          </p:cNvSpPr>
          <p:nvPr>
            <p:ph type="body" sz="quarter" idx="1"/>
          </p:nvPr>
        </p:nvSpPr>
        <p:spPr>
          <a:prstGeom prst="rect">
            <a:avLst/>
          </a:prstGeom>
        </p:spPr>
        <p:txBody>
          <a:bodyPr/>
          <a:lstStyle/>
          <a:p>
            <a:r>
              <a:t>-naast puur ethische motivaties (jullie werken bij een bank, who a i kidding) ook juridische</a:t>
            </a:r>
          </a:p>
          <a:p>
            <a:r>
              <a:t>-“risk based approach”</a:t>
            </a:r>
          </a:p>
          <a:p>
            <a:r>
              <a:t>-strikte regels: voldoende risico analyse, menselijk toezicht, duidelijk communiceren met gebruiker, alles loggen, alles in detail documenteren,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xfrm>
            <a:off x="381000" y="685800"/>
            <a:ext cx="6096000" cy="3429000"/>
          </a:xfrm>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-mensen zijn messy, maar verwachten dat AI (of machines) objectief zijn lukt dus ook niet; AI gaat pas echt fair worden als de wereld dat ook is</a:t>
            </a:r>
          </a:p>
          <a:p>
            <a:r>
              <a:t>-in tussentijd uiteraard bewust van zijn, altijd in vraag stellen</a:t>
            </a:r>
          </a:p>
          <a:p>
            <a:r>
              <a:t>-we verwachten ook dat AI beter is dan mensen, bvb zelfrijdende auto’s, mss niet altijd terecht? amazon algoritme prefereerde mannen, maar de menselijke recruiters per definitie óók! gewoon uitzetten is niet per se beter, mss ondanks het sexisme minder dan de originele mensen? en is dat dan ok?</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noRot="1" noChangeAspect="1"/>
          </p:cNvSpPr>
          <p:nvPr>
            <p:ph type="sldImg"/>
          </p:nvPr>
        </p:nvSpPr>
        <p:spPr>
          <a:xfrm>
            <a:off x="381000" y="685800"/>
            <a:ext cx="6096000" cy="3429000"/>
          </a:xfrm>
          <a:prstGeom prst="rect">
            <a:avLst/>
          </a:prstGeom>
        </p:spPr>
        <p:txBody>
          <a:bodyPr/>
          <a:lstStyle/>
          <a:p>
            <a:endParaRPr/>
          </a:p>
        </p:txBody>
      </p:sp>
      <p:sp>
        <p:nvSpPr>
          <p:cNvPr id="396" name="Shape 396"/>
          <p:cNvSpPr>
            <a:spLocks noGrp="1"/>
          </p:cNvSpPr>
          <p:nvPr>
            <p:ph type="body" sz="quarter" idx="1"/>
          </p:nvPr>
        </p:nvSpPr>
        <p:spPr>
          <a:prstGeom prst="rect">
            <a:avLst/>
          </a:prstGeom>
        </p:spPr>
        <p:txBody>
          <a:bodyPr/>
          <a:lstStyle/>
          <a:p>
            <a:r>
              <a:t>-het grote probleem “we weten niet hoe / wat AI denkt” gebeurt veel onderzoek naar, evolueert snel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F3FF6-95B2-A87B-2DB4-0E3198644307}"/>
            </a:ext>
          </a:extLst>
        </p:cNvPr>
        <p:cNvGrpSpPr/>
        <p:nvPr/>
      </p:nvGrpSpPr>
      <p:grpSpPr>
        <a:xfrm>
          <a:off x="0" y="0"/>
          <a:ext cx="0" cy="0"/>
          <a:chOff x="0" y="0"/>
          <a:chExt cx="0" cy="0"/>
        </a:xfrm>
      </p:grpSpPr>
      <p:sp>
        <p:nvSpPr>
          <p:cNvPr id="395" name="Shape 395">
            <a:extLst>
              <a:ext uri="{FF2B5EF4-FFF2-40B4-BE49-F238E27FC236}">
                <a16:creationId xmlns:a16="http://schemas.microsoft.com/office/drawing/2014/main" id="{5EC3F7F0-E56B-1A26-936F-9C9EBDF91599}"/>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6" name="Shape 396">
            <a:extLst>
              <a:ext uri="{FF2B5EF4-FFF2-40B4-BE49-F238E27FC236}">
                <a16:creationId xmlns:a16="http://schemas.microsoft.com/office/drawing/2014/main" id="{EEAEBC4C-78D7-A712-CC77-5B7328B2863C}"/>
              </a:ext>
            </a:extLst>
          </p:cNvPr>
          <p:cNvSpPr>
            <a:spLocks noGrp="1"/>
          </p:cNvSpPr>
          <p:nvPr>
            <p:ph type="body" sz="quarter" idx="1"/>
          </p:nvPr>
        </p:nvSpPr>
        <p:spPr>
          <a:prstGeom prst="rect">
            <a:avLst/>
          </a:prstGeom>
        </p:spPr>
        <p:txBody>
          <a:bodyPr/>
          <a:lstStyle/>
          <a:p>
            <a:r>
              <a:t>-het grote probleem “we weten niet hoe / wat AI denkt” gebeurt veel onderzoek naar, evolueert snel</a:t>
            </a:r>
          </a:p>
        </p:txBody>
      </p:sp>
    </p:spTree>
    <p:extLst>
      <p:ext uri="{BB962C8B-B14F-4D97-AF65-F5344CB8AC3E}">
        <p14:creationId xmlns:p14="http://schemas.microsoft.com/office/powerpoint/2010/main" val="318203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rPr dirty="0"/>
              <a:t>-</a:t>
            </a:r>
            <a:r>
              <a:rPr dirty="0" err="1"/>
              <a:t>niet</a:t>
            </a:r>
            <a:r>
              <a:rPr dirty="0"/>
              <a:t> </a:t>
            </a:r>
            <a:r>
              <a:rPr dirty="0" err="1"/>
              <a:t>gewoon</a:t>
            </a:r>
            <a:r>
              <a:rPr dirty="0"/>
              <a:t> </a:t>
            </a:r>
            <a:r>
              <a:rPr dirty="0" err="1"/>
              <a:t>wegzetten</a:t>
            </a:r>
            <a:r>
              <a:rPr dirty="0"/>
              <a:t> </a:t>
            </a:r>
            <a:r>
              <a:rPr dirty="0" err="1"/>
              <a:t>als</a:t>
            </a:r>
            <a:r>
              <a:rPr dirty="0"/>
              <a:t> pure SF, </a:t>
            </a:r>
            <a:r>
              <a:rPr dirty="0" err="1"/>
              <a:t>zeer</a:t>
            </a:r>
            <a:r>
              <a:rPr dirty="0"/>
              <a:t> </a:t>
            </a:r>
            <a:r>
              <a:rPr dirty="0" err="1"/>
              <a:t>slimme</a:t>
            </a:r>
            <a:r>
              <a:rPr dirty="0"/>
              <a:t> </a:t>
            </a:r>
            <a:r>
              <a:rPr dirty="0" err="1"/>
              <a:t>mensen</a:t>
            </a:r>
            <a:r>
              <a:rPr dirty="0"/>
              <a:t> </a:t>
            </a:r>
            <a:r>
              <a:rPr dirty="0" err="1"/>
              <a:t>geloven</a:t>
            </a:r>
            <a:r>
              <a:rPr dirty="0"/>
              <a:t> </a:t>
            </a:r>
            <a:r>
              <a:rPr dirty="0" err="1"/>
              <a:t>dit</a:t>
            </a:r>
            <a:r>
              <a:rPr dirty="0"/>
              <a:t> </a:t>
            </a:r>
            <a:r>
              <a:rPr dirty="0" err="1"/>
              <a:t>oprecht</a:t>
            </a:r>
            <a:endParaRPr dirty="0"/>
          </a:p>
          <a:p>
            <a:r>
              <a:rPr dirty="0"/>
              <a:t>-singularity, AI </a:t>
            </a:r>
            <a:r>
              <a:rPr dirty="0" err="1"/>
              <a:t>zoals</a:t>
            </a:r>
            <a:r>
              <a:rPr dirty="0"/>
              <a:t> </a:t>
            </a:r>
            <a:r>
              <a:rPr dirty="0" err="1"/>
              <a:t>mens</a:t>
            </a:r>
            <a:r>
              <a:rPr dirty="0"/>
              <a:t>: AGI, milli vs nano</a:t>
            </a:r>
          </a:p>
          <a:p>
            <a:r>
              <a:rPr dirty="0"/>
              <a:t>-1 </a:t>
            </a:r>
            <a:r>
              <a:rPr dirty="0" err="1"/>
              <a:t>dag</a:t>
            </a:r>
            <a:r>
              <a:rPr dirty="0"/>
              <a:t> -&gt; </a:t>
            </a:r>
            <a:r>
              <a:rPr dirty="0" err="1"/>
              <a:t>wij</a:t>
            </a:r>
            <a:r>
              <a:rPr dirty="0"/>
              <a:t> 1 </a:t>
            </a:r>
            <a:r>
              <a:rPr dirty="0" err="1"/>
              <a:t>miljoen</a:t>
            </a:r>
            <a:r>
              <a:rPr dirty="0"/>
              <a:t> </a:t>
            </a:r>
            <a:r>
              <a:rPr dirty="0" err="1"/>
              <a:t>dagen</a:t>
            </a:r>
            <a:r>
              <a:rPr dirty="0"/>
              <a:t> ~2700 </a:t>
            </a:r>
            <a:r>
              <a:rPr dirty="0" err="1"/>
              <a:t>jaar</a:t>
            </a:r>
            <a:endParaRPr dirty="0"/>
          </a:p>
          <a:p>
            <a:endParaRPr dirty="0"/>
          </a:p>
          <a:p>
            <a:r>
              <a:rPr dirty="0"/>
              <a:t>-“</a:t>
            </a:r>
            <a:r>
              <a:rPr dirty="0" err="1"/>
              <a:t>stephen</a:t>
            </a:r>
            <a:r>
              <a:rPr dirty="0"/>
              <a:t> hawking </a:t>
            </a:r>
            <a:r>
              <a:rPr dirty="0" err="1"/>
              <a:t>veel</a:t>
            </a:r>
            <a:r>
              <a:rPr dirty="0"/>
              <a:t> slimmer dan </a:t>
            </a:r>
            <a:r>
              <a:rPr dirty="0" err="1"/>
              <a:t>een</a:t>
            </a:r>
            <a:r>
              <a:rPr dirty="0"/>
              <a:t> kat, maar hoe </a:t>
            </a:r>
            <a:r>
              <a:rPr dirty="0" err="1"/>
              <a:t>gaat</a:t>
            </a:r>
            <a:r>
              <a:rPr dirty="0"/>
              <a:t> </a:t>
            </a:r>
            <a:r>
              <a:rPr dirty="0" err="1"/>
              <a:t>hij</a:t>
            </a:r>
            <a:r>
              <a:rPr dirty="0"/>
              <a:t> ze in </a:t>
            </a:r>
            <a:r>
              <a:rPr dirty="0" err="1"/>
              <a:t>een</a:t>
            </a:r>
            <a:r>
              <a:rPr dirty="0"/>
              <a:t> </a:t>
            </a:r>
            <a:r>
              <a:rPr dirty="0" err="1"/>
              <a:t>kooi</a:t>
            </a:r>
            <a:r>
              <a:rPr dirty="0"/>
              <a:t> </a:t>
            </a:r>
            <a:r>
              <a:rPr dirty="0" err="1"/>
              <a:t>krijgen</a:t>
            </a:r>
            <a:r>
              <a:rPr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-Q*; kijk eens naar datum? bijna 5 jaar geleden; gaat over gpt-2!</a:t>
            </a:r>
          </a:p>
          <a:p>
            <a:r>
              <a:t>-2 redenen: marketing en bewust afleiden</a:t>
            </a:r>
          </a:p>
          <a:p>
            <a:r>
              <a:t>-marketing: “dus wat moet dat niet waard zijn / kunnen dan?”</a:t>
            </a:r>
          </a:p>
          <a:p>
            <a:r>
              <a:t>-bewust afleiden: focussen op een theoretisch toekomstig immens probleem zodat we de huidige, zeer reëele problemen (maar trivialere) negeren, want lijken dan veel minder belangrijk, afleidingsmanoeuvre</a:t>
            </a:r>
          </a:p>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quizke, simpel en niet nadenken, dus ook voor managers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81000" y="685800"/>
            <a:ext cx="6096000" cy="3429000"/>
          </a:xfrm>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rPr lang="en-US" dirty="0"/>
              <a:t>AI word EVIL </a:t>
            </a:r>
            <a:r>
              <a:rPr lang="en-US" dirty="0" err="1"/>
              <a:t>ingezet</a:t>
            </a:r>
            <a:endParaRPr lang="en-US" dirty="0"/>
          </a:p>
          <a:p>
            <a:r>
              <a:rPr dirty="0"/>
              <a:t>-</a:t>
            </a:r>
            <a:r>
              <a:rPr dirty="0" err="1"/>
              <a:t>niet</a:t>
            </a:r>
            <a:r>
              <a:rPr dirty="0"/>
              <a:t> van 0% </a:t>
            </a:r>
            <a:r>
              <a:rPr dirty="0" err="1"/>
              <a:t>naar</a:t>
            </a:r>
            <a:r>
              <a:rPr dirty="0"/>
              <a:t> 50%, maar </a:t>
            </a:r>
            <a:r>
              <a:rPr dirty="0" err="1"/>
              <a:t>genoeg</a:t>
            </a:r>
            <a:r>
              <a:rPr dirty="0"/>
              <a:t> om </a:t>
            </a:r>
            <a:r>
              <a:rPr dirty="0" err="1"/>
              <a:t>kleine</a:t>
            </a:r>
            <a:r>
              <a:rPr dirty="0"/>
              <a:t> ‘swing’ </a:t>
            </a:r>
            <a:r>
              <a:rPr dirty="0" err="1"/>
              <a:t>te</a:t>
            </a:r>
            <a:r>
              <a:rPr dirty="0"/>
              <a:t> </a:t>
            </a:r>
            <a:r>
              <a:rPr dirty="0" err="1"/>
              <a:t>veroorzaken</a:t>
            </a:r>
            <a:endParaRPr dirty="0"/>
          </a:p>
          <a:p>
            <a:r>
              <a:rPr dirty="0"/>
              <a:t>-</a:t>
            </a:r>
            <a:r>
              <a:rPr dirty="0" err="1"/>
              <a:t>dat</a:t>
            </a:r>
            <a:r>
              <a:rPr dirty="0"/>
              <a:t> was met “AI van den </a:t>
            </a:r>
            <a:r>
              <a:rPr dirty="0" err="1"/>
              <a:t>aldi</a:t>
            </a:r>
            <a:r>
              <a:rPr dirty="0"/>
              <a:t>”</a:t>
            </a:r>
          </a:p>
          <a:p>
            <a:r>
              <a:rPr dirty="0"/>
              <a:t>-X </a:t>
            </a:r>
            <a:r>
              <a:rPr dirty="0" err="1"/>
              <a:t>aantal</a:t>
            </a:r>
            <a:r>
              <a:rPr dirty="0"/>
              <a:t> </a:t>
            </a:r>
            <a:r>
              <a:rPr dirty="0" err="1"/>
              <a:t>advertenties</a:t>
            </a:r>
            <a:r>
              <a:rPr dirty="0"/>
              <a:t>, </a:t>
            </a:r>
            <a:r>
              <a:rPr dirty="0" err="1"/>
              <a:t>kreeg</a:t>
            </a:r>
            <a:r>
              <a:rPr dirty="0"/>
              <a:t> best </a:t>
            </a:r>
            <a:r>
              <a:rPr dirty="0" err="1"/>
              <a:t>passende</a:t>
            </a:r>
            <a:r>
              <a:rPr dirty="0"/>
              <a:t> op basis van </a:t>
            </a:r>
            <a:r>
              <a:rPr dirty="0" err="1"/>
              <a:t>uw</a:t>
            </a:r>
            <a:r>
              <a:rPr dirty="0"/>
              <a:t> </a:t>
            </a:r>
            <a:r>
              <a:rPr dirty="0" err="1"/>
              <a:t>gedrag</a:t>
            </a:r>
            <a:r>
              <a:rPr dirty="0"/>
              <a:t>; </a:t>
            </a:r>
            <a:r>
              <a:rPr dirty="0" err="1"/>
              <a:t>binnenkort</a:t>
            </a:r>
            <a:r>
              <a:rPr dirty="0"/>
              <a:t>, live </a:t>
            </a:r>
            <a:r>
              <a:rPr dirty="0" err="1"/>
              <a:t>advertentie</a:t>
            </a:r>
            <a:r>
              <a:rPr dirty="0"/>
              <a:t> </a:t>
            </a:r>
            <a:r>
              <a:rPr dirty="0" err="1"/>
              <a:t>speciaal</a:t>
            </a:r>
            <a:r>
              <a:rPr dirty="0"/>
              <a:t>  </a:t>
            </a:r>
            <a:r>
              <a:rPr dirty="0" err="1"/>
              <a:t>voor</a:t>
            </a:r>
            <a:r>
              <a:rPr dirty="0"/>
              <a:t> u </a:t>
            </a:r>
            <a:r>
              <a:rPr dirty="0" err="1"/>
              <a:t>gemaakt</a:t>
            </a:r>
            <a:r>
              <a:rPr dirty="0"/>
              <a:t> (</a:t>
            </a:r>
            <a:r>
              <a:rPr dirty="0" err="1"/>
              <a:t>en</a:t>
            </a:r>
            <a:r>
              <a:rPr dirty="0"/>
              <a:t> ze </a:t>
            </a:r>
            <a:r>
              <a:rPr dirty="0" err="1"/>
              <a:t>zullen</a:t>
            </a:r>
            <a:r>
              <a:rPr dirty="0"/>
              <a:t> het dan </a:t>
            </a:r>
            <a:r>
              <a:rPr dirty="0" err="1"/>
              <a:t>nog</a:t>
            </a:r>
            <a:r>
              <a:rPr dirty="0"/>
              <a:t> </a:t>
            </a:r>
            <a:r>
              <a:rPr dirty="0" err="1"/>
              <a:t>als</a:t>
            </a:r>
            <a:r>
              <a:rPr dirty="0"/>
              <a:t> </a:t>
            </a:r>
            <a:r>
              <a:rPr dirty="0" err="1"/>
              <a:t>iets</a:t>
            </a:r>
            <a:r>
              <a:rPr dirty="0"/>
              <a:t> </a:t>
            </a:r>
            <a:r>
              <a:rPr dirty="0" err="1"/>
              <a:t>goed</a:t>
            </a:r>
            <a:r>
              <a:rPr dirty="0"/>
              <a:t> </a:t>
            </a:r>
            <a:r>
              <a:rPr dirty="0" err="1"/>
              <a:t>voorstellen</a:t>
            </a:r>
            <a:r>
              <a:rPr dirty="0"/>
              <a:t> </a:t>
            </a:r>
            <a:r>
              <a:rPr dirty="0" err="1"/>
              <a:t>ook</a:t>
            </a:r>
            <a:r>
              <a:rPr dirty="0"/>
              <a:t>); </a:t>
            </a:r>
            <a:r>
              <a:rPr dirty="0" err="1"/>
              <a:t>stel</a:t>
            </a:r>
            <a:r>
              <a:rPr dirty="0"/>
              <a:t> u </a:t>
            </a:r>
            <a:r>
              <a:rPr dirty="0" err="1"/>
              <a:t>voor</a:t>
            </a:r>
            <a:r>
              <a:rPr dirty="0"/>
              <a:t>: je </a:t>
            </a:r>
            <a:r>
              <a:rPr dirty="0" err="1"/>
              <a:t>hebt</a:t>
            </a:r>
            <a:r>
              <a:rPr dirty="0"/>
              <a:t> </a:t>
            </a:r>
            <a:r>
              <a:rPr dirty="0" err="1"/>
              <a:t>dochter</a:t>
            </a:r>
            <a:r>
              <a:rPr dirty="0"/>
              <a:t> van 7 </a:t>
            </a:r>
            <a:r>
              <a:rPr dirty="0" err="1"/>
              <a:t>jaar</a:t>
            </a:r>
            <a:r>
              <a:rPr dirty="0"/>
              <a:t>, </a:t>
            </a:r>
            <a:r>
              <a:rPr dirty="0" err="1"/>
              <a:t>beelden</a:t>
            </a:r>
            <a:r>
              <a:rPr dirty="0"/>
              <a:t> van </a:t>
            </a:r>
            <a:r>
              <a:rPr dirty="0" err="1"/>
              <a:t>klein</a:t>
            </a:r>
            <a:r>
              <a:rPr dirty="0"/>
              <a:t> </a:t>
            </a:r>
            <a:r>
              <a:rPr dirty="0" err="1"/>
              <a:t>meisje</a:t>
            </a:r>
            <a:r>
              <a:rPr dirty="0"/>
              <a:t> </a:t>
            </a:r>
            <a:r>
              <a:rPr dirty="0" err="1"/>
              <a:t>dat</a:t>
            </a:r>
            <a:r>
              <a:rPr dirty="0"/>
              <a:t> </a:t>
            </a:r>
            <a:r>
              <a:rPr dirty="0" err="1"/>
              <a:t>neergestoken</a:t>
            </a:r>
            <a:r>
              <a:rPr dirty="0"/>
              <a:t> </a:t>
            </a:r>
            <a:r>
              <a:rPr dirty="0" err="1"/>
              <a:t>wordt</a:t>
            </a:r>
            <a:r>
              <a:rPr dirty="0"/>
              <a:t> (al da </a:t>
            </a:r>
            <a:r>
              <a:rPr dirty="0" err="1"/>
              <a:t>niet</a:t>
            </a:r>
            <a:r>
              <a:rPr dirty="0"/>
              <a:t> </a:t>
            </a:r>
            <a:r>
              <a:rPr dirty="0" err="1"/>
              <a:t>echt</a:t>
            </a:r>
            <a:r>
              <a:rPr dirty="0"/>
              <a:t>)</a:t>
            </a:r>
          </a:p>
          <a:p>
            <a:r>
              <a:rPr dirty="0"/>
              <a:t>-boomers </a:t>
            </a:r>
            <a:r>
              <a:rPr dirty="0" err="1"/>
              <a:t>tricken</a:t>
            </a:r>
            <a:r>
              <a:rPr dirty="0"/>
              <a:t>, </a:t>
            </a:r>
            <a:r>
              <a:rPr dirty="0" err="1"/>
              <a:t>stel</a:t>
            </a:r>
            <a:r>
              <a:rPr dirty="0"/>
              <a:t> u </a:t>
            </a:r>
            <a:r>
              <a:rPr dirty="0" err="1"/>
              <a:t>voor</a:t>
            </a:r>
            <a:r>
              <a:rPr dirty="0"/>
              <a:t> </a:t>
            </a:r>
            <a:r>
              <a:rPr dirty="0" err="1"/>
              <a:t>telefoon</a:t>
            </a:r>
            <a:r>
              <a:rPr dirty="0"/>
              <a:t> </a:t>
            </a:r>
            <a:r>
              <a:rPr dirty="0" err="1"/>
              <a:t>nummer</a:t>
            </a:r>
            <a:r>
              <a:rPr dirty="0"/>
              <a:t> van </a:t>
            </a:r>
            <a:r>
              <a:rPr dirty="0" err="1"/>
              <a:t>uw</a:t>
            </a:r>
            <a:r>
              <a:rPr dirty="0"/>
              <a:t> </a:t>
            </a:r>
            <a:r>
              <a:rPr dirty="0" err="1"/>
              <a:t>dochter</a:t>
            </a:r>
            <a:r>
              <a:rPr dirty="0"/>
              <a:t>, exact </a:t>
            </a:r>
            <a:r>
              <a:rPr dirty="0" err="1"/>
              <a:t>haar</a:t>
            </a:r>
            <a:r>
              <a:rPr dirty="0"/>
              <a:t> stem, in </a:t>
            </a:r>
            <a:r>
              <a:rPr dirty="0" err="1"/>
              <a:t>paniek</a:t>
            </a:r>
            <a:r>
              <a:rPr dirty="0"/>
              <a:t> belt ze u</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rPr lang="en-GB" dirty="0"/>
              <a:t>https://</a:t>
            </a:r>
            <a:r>
              <a:rPr lang="en-GB" dirty="0" err="1"/>
              <a:t>www.wired.com</a:t>
            </a:r>
            <a:r>
              <a:rPr lang="en-GB" dirty="0"/>
              <a:t>/story/</a:t>
            </a:r>
            <a:r>
              <a:rPr lang="en-GB" dirty="0" err="1"/>
              <a:t>tiktok</a:t>
            </a:r>
            <a:r>
              <a:rPr lang="en-GB" dirty="0"/>
              <a:t>-platforms-cory-</a:t>
            </a:r>
            <a:r>
              <a:rPr lang="en-GB" dirty="0" err="1"/>
              <a:t>doctorow</a:t>
            </a:r>
            <a:r>
              <a:rPr lang="en-GB" dirty="0"/>
              <a:t>/</a:t>
            </a:r>
          </a:p>
          <a:p>
            <a:r>
              <a:rPr lang="en-GB" dirty="0"/>
              <a:t>https://</a:t>
            </a:r>
            <a:r>
              <a:rPr lang="en-GB" dirty="0" err="1"/>
              <a:t>www.eff.org</a:t>
            </a:r>
            <a:r>
              <a:rPr lang="en-GB" dirty="0"/>
              <a:t>/</a:t>
            </a:r>
            <a:r>
              <a:rPr lang="en-GB" dirty="0" err="1"/>
              <a:t>deeplinks</a:t>
            </a:r>
            <a:r>
              <a:rPr lang="en-GB" dirty="0"/>
              <a:t>/2023/04/platforms-decay-lets-put-users-first</a:t>
            </a:r>
            <a:endParaRPr dirty="0"/>
          </a:p>
        </p:txBody>
      </p:sp>
    </p:spTree>
    <p:extLst>
      <p:ext uri="{BB962C8B-B14F-4D97-AF65-F5344CB8AC3E}">
        <p14:creationId xmlns:p14="http://schemas.microsoft.com/office/powerpoint/2010/main" val="3953491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xfrm>
            <a:off x="381000" y="685800"/>
            <a:ext cx="6096000" cy="3429000"/>
          </a:xfrm>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-AI onethisch ingezet (niet AI zelf is het probleem, maar gebruik)</a:t>
            </a:r>
          </a:p>
          <a:p>
            <a:r>
              <a:t>-probleem dat AI oplost is zeer cynisch, meer bommen dan doelwitten; honderden doelwitten per dag nodig, bommen genoeg, inlichtingendiensten konden niet volgen</a:t>
            </a:r>
          </a:p>
          <a:p>
            <a:r>
              <a:t>-tech op zich misschien niet onethisch, bommen gooien staat los van de AI</a:t>
            </a:r>
          </a:p>
          <a:p>
            <a:r>
              <a:t>-en ook: alternatief is misschien nog erger? als ze sowieso bombarderen dan nog liever gericht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-maar ook inherente problemen, zelfs met de beste bedoelingen ingezet = probleem</a:t>
            </a:r>
          </a:p>
          <a:p>
            <a:r>
              <a:t>-meeste problemen banaler en subtieler (en soms wat grappig) maar daarom niet minder erg want onder de radar</a:t>
            </a:r>
          </a:p>
          <a:p>
            <a:r>
              <a:t>-nederlands-australische studie gepubliceerd sep-okt? wat hebben alle foto’s gemeenschappelijk?</a:t>
            </a:r>
          </a:p>
          <a:p>
            <a:r>
              <a:t>-technologie is nooit neutraal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Smiling person wearing sunglasses and a yellow top against a teal background"/>
          <p:cNvSpPr>
            <a:spLocks noGrp="1"/>
          </p:cNvSpPr>
          <p:nvPr>
            <p:ph type="pic" idx="21"/>
          </p:nvPr>
        </p:nvSpPr>
        <p:spPr>
          <a:xfrm>
            <a:off x="-685800" y="-6146800"/>
            <a:ext cx="34201100" cy="20089980"/>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130"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solidFill>
          <a:srgbClr val="FFFFFF"/>
        </a:solidFill>
        <a:effectLst/>
      </p:bgPr>
    </p:bg>
    <p:spTree>
      <p:nvGrpSpPr>
        <p:cNvPr id="1" name=""/>
        <p:cNvGrpSpPr/>
        <p:nvPr/>
      </p:nvGrpSpPr>
      <p:grpSpPr>
        <a:xfrm>
          <a:off x="0" y="0"/>
          <a:ext cx="0" cy="0"/>
          <a:chOff x="0" y="0"/>
          <a:chExt cx="0" cy="0"/>
        </a:xfrm>
      </p:grpSpPr>
      <p:sp>
        <p:nvSpPr>
          <p:cNvPr id="138"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3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40"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atin typeface="Graphik-SemiboldItalic"/>
                <a:ea typeface="Graphik-SemiboldItalic"/>
                <a:cs typeface="Graphik-SemiboldItalic"/>
                <a:sym typeface="Graphik Semibold"/>
              </a:defRPr>
            </a:lvl1pPr>
          </a:lstStyle>
          <a:p>
            <a:r>
              <a:t>Fact information</a:t>
            </a:r>
          </a:p>
        </p:txBody>
      </p:sp>
      <p:sp>
        <p:nvSpPr>
          <p:cNvPr id="14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FFFFFF"/>
        </a:solidFill>
        <a:effectLst/>
      </p:bgPr>
    </p:bg>
    <p:spTree>
      <p:nvGrpSpPr>
        <p:cNvPr id="1" name=""/>
        <p:cNvGrpSpPr/>
        <p:nvPr/>
      </p:nvGrpSpPr>
      <p:grpSpPr>
        <a:xfrm>
          <a:off x="0" y="0"/>
          <a:ext cx="0" cy="0"/>
          <a:chOff x="0" y="0"/>
          <a:chExt cx="0" cy="0"/>
        </a:xfrm>
      </p:grpSpPr>
      <p:sp>
        <p:nvSpPr>
          <p:cNvPr id="148"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atin typeface="Graphik-SemiboldItalic"/>
                <a:ea typeface="Graphik-SemiboldItalic"/>
                <a:cs typeface="Graphik-SemiboldItalic"/>
                <a:sym typeface="Graphik Semibold"/>
              </a:defRPr>
            </a:lvl1pPr>
          </a:lstStyle>
          <a:p>
            <a:r>
              <a:t>Attribution </a:t>
            </a:r>
          </a:p>
        </p:txBody>
      </p:sp>
      <p:sp>
        <p:nvSpPr>
          <p:cNvPr id="14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50"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bg>
      <p:bgPr>
        <a:solidFill>
          <a:srgbClr val="FFFFFF"/>
        </a:solidFill>
        <a:effectLst/>
      </p:bgPr>
    </p:bg>
    <p:spTree>
      <p:nvGrpSpPr>
        <p:cNvPr id="1" name=""/>
        <p:cNvGrpSpPr/>
        <p:nvPr/>
      </p:nvGrpSpPr>
      <p:grpSpPr>
        <a:xfrm>
          <a:off x="0" y="0"/>
          <a:ext cx="0" cy="0"/>
          <a:chOff x="0" y="0"/>
          <a:chExt cx="0" cy="0"/>
        </a:xfrm>
      </p:grpSpPr>
      <p:sp>
        <p:nvSpPr>
          <p:cNvPr id="158" name="Side view of a person wearing a yellow hooded jacket in front of yellow shutters"/>
          <p:cNvSpPr>
            <a:spLocks noGrp="1"/>
          </p:cNvSpPr>
          <p:nvPr>
            <p:ph type="pic" idx="21"/>
          </p:nvPr>
        </p:nvSpPr>
        <p:spPr>
          <a:xfrm>
            <a:off x="4076700" y="-3937000"/>
            <a:ext cx="26492200" cy="17661467"/>
          </a:xfrm>
          <a:prstGeom prst="rect">
            <a:avLst/>
          </a:prstGeom>
        </p:spPr>
        <p:txBody>
          <a:bodyPr lIns="91439" tIns="45719" rIns="91439" bIns="45719">
            <a:noAutofit/>
          </a:bodyPr>
          <a:lstStyle/>
          <a:p>
            <a:endParaRPr/>
          </a:p>
        </p:txBody>
      </p:sp>
      <p:sp>
        <p:nvSpPr>
          <p:cNvPr id="159" name="View of the back of a person with a yellow top looking through an opening in a stone wall"/>
          <p:cNvSpPr>
            <a:spLocks noGrp="1"/>
          </p:cNvSpPr>
          <p:nvPr>
            <p:ph type="pic" sz="half" idx="22"/>
          </p:nvPr>
        </p:nvSpPr>
        <p:spPr>
          <a:xfrm>
            <a:off x="-1" y="-525805"/>
            <a:ext cx="12065001" cy="7782610"/>
          </a:xfrm>
          <a:prstGeom prst="rect">
            <a:avLst/>
          </a:prstGeom>
        </p:spPr>
        <p:txBody>
          <a:bodyPr lIns="91439" tIns="45719" rIns="91439" bIns="45719">
            <a:noAutofit/>
          </a:bodyPr>
          <a:lstStyle/>
          <a:p>
            <a:endParaRPr/>
          </a:p>
        </p:txBody>
      </p:sp>
      <p:sp>
        <p:nvSpPr>
          <p:cNvPr id="160" name="Person with a big smile wearing a blue top in front of a blue wall"/>
          <p:cNvSpPr>
            <a:spLocks noGrp="1"/>
          </p:cNvSpPr>
          <p:nvPr>
            <p:ph type="pic" sz="half" idx="23"/>
          </p:nvPr>
        </p:nvSpPr>
        <p:spPr>
          <a:xfrm>
            <a:off x="-1" y="6384784"/>
            <a:ext cx="12065001" cy="8048238"/>
          </a:xfrm>
          <a:prstGeom prst="rect">
            <a:avLst/>
          </a:prstGeom>
        </p:spPr>
        <p:txBody>
          <a:bodyPr lIns="91439" tIns="45719" rIns="91439" bIns="45719">
            <a:noAutofit/>
          </a:bodyPr>
          <a:lstStyle/>
          <a:p>
            <a:endParaRPr/>
          </a:p>
        </p:txBody>
      </p:sp>
      <p:sp>
        <p:nvSpPr>
          <p:cNvPr id="16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68" name="Person in blue jeans and jean jacket against a solid red and purple wall"/>
          <p:cNvSpPr>
            <a:spLocks noGrp="1"/>
          </p:cNvSpPr>
          <p:nvPr>
            <p:ph type="pic" idx="21"/>
          </p:nvPr>
        </p:nvSpPr>
        <p:spPr>
          <a:xfrm>
            <a:off x="0" y="-1266000"/>
            <a:ext cx="24384000" cy="16248002"/>
          </a:xfrm>
          <a:prstGeom prst="rect">
            <a:avLst/>
          </a:prstGeom>
        </p:spPr>
        <p:txBody>
          <a:bodyPr lIns="91439" tIns="45719" rIns="91439" bIns="45719">
            <a:noAutofit/>
          </a:bodyPr>
          <a:lstStyle/>
          <a:p>
            <a:endParaRPr/>
          </a:p>
        </p:txBody>
      </p:sp>
      <p:sp>
        <p:nvSpPr>
          <p:cNvPr id="1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Alt">
    <p:bg>
      <p:bgPr>
        <a:solidFill>
          <a:srgbClr val="FFFFFF"/>
        </a:solidFill>
        <a:effectLst/>
      </p:bgPr>
    </p:bg>
    <p:spTree>
      <p:nvGrpSpPr>
        <p:cNvPr id="1" name=""/>
        <p:cNvGrpSpPr/>
        <p:nvPr/>
      </p:nvGrpSpPr>
      <p:grpSpPr>
        <a:xfrm>
          <a:off x="0" y="0"/>
          <a:ext cx="0" cy="0"/>
          <a:chOff x="0" y="0"/>
          <a:chExt cx="0" cy="0"/>
        </a:xfrm>
      </p:grpSpPr>
      <p:sp>
        <p:nvSpPr>
          <p:cNvPr id="30" name="Side view of a person wearing a yellow hooded jacket in front of yellow shutters"/>
          <p:cNvSpPr>
            <a:spLocks noGrp="1"/>
          </p:cNvSpPr>
          <p:nvPr>
            <p:ph type="pic" idx="21"/>
          </p:nvPr>
        </p:nvSpPr>
        <p:spPr>
          <a:xfrm>
            <a:off x="8922063" y="-1"/>
            <a:ext cx="20573998" cy="13716000"/>
          </a:xfrm>
          <a:prstGeom prst="rect">
            <a:avLst/>
          </a:prstGeom>
        </p:spPr>
        <p:txBody>
          <a:bodyPr lIns="91439" tIns="45719" rIns="91439" bIns="45719">
            <a:noAutofit/>
          </a:bodyPr>
          <a:lstStyle/>
          <a:p>
            <a:endParaRPr/>
          </a:p>
        </p:txBody>
      </p:sp>
      <p:sp>
        <p:nvSpPr>
          <p:cNvPr id="31"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2"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bg>
      <p:bgPr>
        <a:solidFill>
          <a:srgbClr val="FFFFFF"/>
        </a:solidFill>
        <a:effectLst/>
      </p:bgPr>
    </p:bg>
    <p:spTree>
      <p:nvGrpSpPr>
        <p:cNvPr id="1" name=""/>
        <p:cNvGrpSpPr/>
        <p:nvPr/>
      </p:nvGrpSpPr>
      <p:grpSpPr>
        <a:xfrm>
          <a:off x="0" y="0"/>
          <a:ext cx="0" cy="0"/>
          <a:chOff x="0" y="0"/>
          <a:chExt cx="0" cy="0"/>
        </a:xfrm>
      </p:grpSpPr>
      <p:sp>
        <p:nvSpPr>
          <p:cNvPr id="5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3"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atin typeface="Graphik-SemiboldItalic"/>
                <a:ea typeface="Graphik-SemiboldItalic"/>
                <a:cs typeface="Graphik-SemiboldItalic"/>
                <a:sym typeface="Graphik Semibold"/>
              </a:defRPr>
            </a:lvl1pPr>
            <a:lvl2pPr defTabSz="584200">
              <a:spcBef>
                <a:spcPts val="3300"/>
              </a:spcBef>
              <a:defRPr sz="4000" cap="none" spc="0">
                <a:latin typeface="Graphik-SemiboldItalic"/>
                <a:ea typeface="Graphik-SemiboldItalic"/>
                <a:cs typeface="Graphik-SemiboldItalic"/>
                <a:sym typeface="Graphik Semibold"/>
              </a:defRPr>
            </a:lvl2pPr>
            <a:lvl3pPr defTabSz="584200">
              <a:spcBef>
                <a:spcPts val="3300"/>
              </a:spcBef>
              <a:defRPr sz="4000" cap="none" spc="0">
                <a:latin typeface="Graphik-SemiboldItalic"/>
                <a:ea typeface="Graphik-SemiboldItalic"/>
                <a:cs typeface="Graphik-SemiboldItalic"/>
                <a:sym typeface="Graphik Semibold"/>
              </a:defRPr>
            </a:lvl3pPr>
            <a:lvl4pPr defTabSz="584200">
              <a:spcBef>
                <a:spcPts val="3300"/>
              </a:spcBef>
              <a:defRPr sz="4000" cap="none" spc="0">
                <a:latin typeface="Graphik-SemiboldItalic"/>
                <a:ea typeface="Graphik-SemiboldItalic"/>
                <a:cs typeface="Graphik-SemiboldItalic"/>
                <a:sym typeface="Graphik Semibold"/>
              </a:defRPr>
            </a:lvl4pPr>
            <a:lvl5pPr defTabSz="584200">
              <a:spcBef>
                <a:spcPts val="3300"/>
              </a:spcBef>
              <a:defRPr sz="4000" cap="none" spc="0">
                <a:latin typeface="Graphik-SemiboldItalic"/>
                <a:ea typeface="Graphik-SemiboldItalic"/>
                <a:cs typeface="Graphik-SemiboldItalic"/>
                <a:sym typeface="Graphik Semibold"/>
              </a:defRPr>
            </a:lvl5pPr>
          </a:lstStyle>
          <a:p>
            <a:r>
              <a:t>Slide bullet text</a:t>
            </a:r>
          </a:p>
          <a:p>
            <a:pPr lvl="1"/>
            <a:endParaRPr/>
          </a:p>
          <a:p>
            <a:pPr lvl="2"/>
            <a:endParaRPr/>
          </a:p>
          <a:p>
            <a:pPr lvl="3"/>
            <a:endParaRPr/>
          </a:p>
          <a:p>
            <a:pPr lvl="4"/>
            <a:endParaRPr/>
          </a:p>
        </p:txBody>
      </p:sp>
      <p:sp>
        <p:nvSpPr>
          <p:cNvPr id="54"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FFFFFF"/>
        </a:solidFill>
        <a:effectLst/>
      </p:bgPr>
    </p:bg>
    <p:spTree>
      <p:nvGrpSpPr>
        <p:cNvPr id="1" name=""/>
        <p:cNvGrpSpPr/>
        <p:nvPr/>
      </p:nvGrpSpPr>
      <p:grpSpPr>
        <a:xfrm>
          <a:off x="0" y="0"/>
          <a:ext cx="0" cy="0"/>
          <a:chOff x="0" y="0"/>
          <a:chExt cx="0" cy="0"/>
        </a:xfrm>
      </p:grpSpPr>
      <p:sp>
        <p:nvSpPr>
          <p:cNvPr id="62" name="Person with a big smile wearing a blue top in front of a blue wall"/>
          <p:cNvSpPr>
            <a:spLocks noGrp="1"/>
          </p:cNvSpPr>
          <p:nvPr>
            <p:ph type="pic" idx="21"/>
          </p:nvPr>
        </p:nvSpPr>
        <p:spPr>
          <a:xfrm>
            <a:off x="10236489" y="-1"/>
            <a:ext cx="20561460" cy="13716000"/>
          </a:xfrm>
          <a:prstGeom prst="rect">
            <a:avLst/>
          </a:prstGeom>
        </p:spPr>
        <p:txBody>
          <a:bodyPr lIns="91439" tIns="45719" rIns="91439" bIns="45719">
            <a:noAutofit/>
          </a:bodyPr>
          <a:lstStyle/>
          <a:p>
            <a:endParaRPr/>
          </a:p>
        </p:txBody>
      </p:sp>
      <p:sp>
        <p:nvSpPr>
          <p:cNvPr id="63"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atin typeface="Graphik-SemiboldItalic"/>
                <a:ea typeface="Graphik-SemiboldItalic"/>
                <a:cs typeface="Graphik-SemiboldItalic"/>
                <a:sym typeface="Graphik Semibold"/>
              </a:defRPr>
            </a:lvl1pPr>
            <a:lvl2pPr defTabSz="584200">
              <a:spcBef>
                <a:spcPts val="3300"/>
              </a:spcBef>
              <a:defRPr sz="4000" cap="none" spc="0">
                <a:latin typeface="Graphik-SemiboldItalic"/>
                <a:ea typeface="Graphik-SemiboldItalic"/>
                <a:cs typeface="Graphik-SemiboldItalic"/>
                <a:sym typeface="Graphik Semibold"/>
              </a:defRPr>
            </a:lvl2pPr>
            <a:lvl3pPr defTabSz="584200">
              <a:spcBef>
                <a:spcPts val="3300"/>
              </a:spcBef>
              <a:defRPr sz="4000" cap="none" spc="0">
                <a:latin typeface="Graphik-SemiboldItalic"/>
                <a:ea typeface="Graphik-SemiboldItalic"/>
                <a:cs typeface="Graphik-SemiboldItalic"/>
                <a:sym typeface="Graphik Semibold"/>
              </a:defRPr>
            </a:lvl3pPr>
            <a:lvl4pPr defTabSz="584200">
              <a:spcBef>
                <a:spcPts val="3300"/>
              </a:spcBef>
              <a:defRPr sz="4000" cap="none" spc="0">
                <a:latin typeface="Graphik-SemiboldItalic"/>
                <a:ea typeface="Graphik-SemiboldItalic"/>
                <a:cs typeface="Graphik-SemiboldItalic"/>
                <a:sym typeface="Graphik Semibold"/>
              </a:defRPr>
            </a:lvl4pPr>
            <a:lvl5pPr defTabSz="584200">
              <a:spcBef>
                <a:spcPts val="3300"/>
              </a:spcBef>
              <a:defRPr sz="4000" cap="none" spc="0">
                <a:latin typeface="Graphik-SemiboldItalic"/>
                <a:ea typeface="Graphik-SemiboldItalic"/>
                <a:cs typeface="Graphik-SemiboldItalic"/>
                <a:sym typeface="Graphik Semibold"/>
              </a:defRPr>
            </a:lvl5pPr>
          </a:lstStyle>
          <a:p>
            <a:r>
              <a:t>Slide bullet text</a:t>
            </a:r>
          </a:p>
          <a:p>
            <a:pPr lvl="1"/>
            <a:endParaRPr/>
          </a:p>
          <a:p>
            <a:pPr lvl="2"/>
            <a:endParaRPr/>
          </a:p>
          <a:p>
            <a:pPr lvl="3"/>
            <a:endParaRPr/>
          </a:p>
          <a:p>
            <a:pPr lvl="4"/>
            <a:endParaRPr/>
          </a:p>
        </p:txBody>
      </p:sp>
      <p:sp>
        <p:nvSpPr>
          <p:cNvPr id="64"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65"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6"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7" name="Slide Subtitle"/>
          <p:cNvSpPr txBox="1">
            <a:spLocks noGrp="1"/>
          </p:cNvSpPr>
          <p:nvPr>
            <p:ph type="body" sz="quarter" idx="23" hasCustomPrompt="1"/>
          </p:nvPr>
        </p:nvSpPr>
        <p:spPr>
          <a:xfrm>
            <a:off x="1295400" y="4092575"/>
            <a:ext cx="11442701" cy="678372"/>
          </a:xfrm>
          <a:prstGeom prst="rect">
            <a:avLst/>
          </a:prstGeom>
        </p:spPr>
        <p:txBody>
          <a:bodyPr/>
          <a:lstStyle/>
          <a:p>
            <a:r>
              <a:t>Slide Subtitle</a:t>
            </a:r>
          </a:p>
        </p:txBody>
      </p:sp>
      <p:sp>
        <p:nvSpPr>
          <p:cNvPr id="6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Live Video Small">
    <p:bg>
      <p:bgPr>
        <a:solidFill>
          <a:srgbClr val="FFFFFF"/>
        </a:solidFill>
        <a:effectLst/>
      </p:bgPr>
    </p:bg>
    <p:spTree>
      <p:nvGrpSpPr>
        <p:cNvPr id="1" name=""/>
        <p:cNvGrpSpPr/>
        <p:nvPr/>
      </p:nvGrpSpPr>
      <p:grpSpPr>
        <a:xfrm>
          <a:off x="0" y="0"/>
          <a:ext cx="0" cy="0"/>
          <a:chOff x="0" y="0"/>
          <a:chExt cx="0" cy="0"/>
        </a:xfrm>
      </p:grpSpPr>
      <p:sp>
        <p:nvSpPr>
          <p:cNvPr id="7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atin typeface="Graphik-SemiboldItalic"/>
                <a:ea typeface="Graphik-SemiboldItalic"/>
                <a:cs typeface="Graphik-SemiboldItalic"/>
                <a:sym typeface="Graphik Semibold"/>
              </a:defRPr>
            </a:lvl1pPr>
            <a:lvl2pPr defTabSz="584200">
              <a:spcBef>
                <a:spcPts val="3300"/>
              </a:spcBef>
              <a:defRPr sz="4000" cap="none" spc="0">
                <a:latin typeface="Graphik-SemiboldItalic"/>
                <a:ea typeface="Graphik-SemiboldItalic"/>
                <a:cs typeface="Graphik-SemiboldItalic"/>
                <a:sym typeface="Graphik Semibold"/>
              </a:defRPr>
            </a:lvl2pPr>
            <a:lvl3pPr defTabSz="584200">
              <a:spcBef>
                <a:spcPts val="3300"/>
              </a:spcBef>
              <a:defRPr sz="4000" cap="none" spc="0">
                <a:latin typeface="Graphik-SemiboldItalic"/>
                <a:ea typeface="Graphik-SemiboldItalic"/>
                <a:cs typeface="Graphik-SemiboldItalic"/>
                <a:sym typeface="Graphik Semibold"/>
              </a:defRPr>
            </a:lvl3pPr>
            <a:lvl4pPr defTabSz="584200">
              <a:spcBef>
                <a:spcPts val="3300"/>
              </a:spcBef>
              <a:defRPr sz="4000" cap="none" spc="0">
                <a:latin typeface="Graphik-SemiboldItalic"/>
                <a:ea typeface="Graphik-SemiboldItalic"/>
                <a:cs typeface="Graphik-SemiboldItalic"/>
                <a:sym typeface="Graphik Semibold"/>
              </a:defRPr>
            </a:lvl4pPr>
            <a:lvl5pPr defTabSz="584200">
              <a:spcBef>
                <a:spcPts val="3300"/>
              </a:spcBef>
              <a:defRPr sz="4000" cap="none" spc="0">
                <a:latin typeface="Graphik-SemiboldItalic"/>
                <a:ea typeface="Graphik-SemiboldItalic"/>
                <a:cs typeface="Graphik-SemiboldItalic"/>
                <a:sym typeface="Graphik Semibold"/>
              </a:defRPr>
            </a:lvl5pPr>
          </a:lstStyle>
          <a:p>
            <a:r>
              <a:t>Slide bullet text</a:t>
            </a:r>
          </a:p>
          <a:p>
            <a:pPr lvl="1"/>
            <a:endParaRPr/>
          </a:p>
          <a:p>
            <a:pPr lvl="2"/>
            <a:endParaRPr/>
          </a:p>
          <a:p>
            <a:pPr lvl="3"/>
            <a:endParaRPr/>
          </a:p>
          <a:p>
            <a:pPr lvl="4"/>
            <a:endParaRPr/>
          </a:p>
        </p:txBody>
      </p:sp>
      <p:sp>
        <p:nvSpPr>
          <p:cNvPr id="76"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77" name="Author and Date"/>
          <p:cNvSpPr txBox="1">
            <a:spLocks noGrp="1"/>
          </p:cNvSpPr>
          <p:nvPr>
            <p:ph type="body" sz="quarter" idx="21"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78"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79" name="Slide Subtitle"/>
          <p:cNvSpPr txBox="1">
            <a:spLocks noGrp="1"/>
          </p:cNvSpPr>
          <p:nvPr>
            <p:ph type="body" sz="quarter" idx="22" hasCustomPrompt="1"/>
          </p:nvPr>
        </p:nvSpPr>
        <p:spPr>
          <a:xfrm>
            <a:off x="1295400" y="4092575"/>
            <a:ext cx="11442701" cy="678372"/>
          </a:xfrm>
          <a:prstGeom prst="rect">
            <a:avLst/>
          </a:prstGeom>
        </p:spPr>
        <p:txBody>
          <a:bodyPr/>
          <a:lstStyle/>
          <a:p>
            <a:r>
              <a:t>Slide Subtitle</a:t>
            </a:r>
          </a:p>
        </p:txBody>
      </p:sp>
      <p:sp>
        <p:nvSpPr>
          <p:cNvPr id="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Live Video Large">
    <p:bg>
      <p:bgPr>
        <a:solidFill>
          <a:srgbClr val="FFFFFF"/>
        </a:solidFill>
        <a:effectLst/>
      </p:bgPr>
    </p:bg>
    <p:spTree>
      <p:nvGrpSpPr>
        <p:cNvPr id="1" name=""/>
        <p:cNvGrpSpPr/>
        <p:nvPr/>
      </p:nvGrpSpPr>
      <p:grpSpPr>
        <a:xfrm>
          <a:off x="0" y="0"/>
          <a:ext cx="0" cy="0"/>
          <a:chOff x="0" y="0"/>
          <a:chExt cx="0" cy="0"/>
        </a:xfrm>
      </p:grpSpPr>
      <p:sp>
        <p:nvSpPr>
          <p:cNvPr id="87"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atin typeface="Graphik-SemiboldItalic"/>
                <a:ea typeface="Graphik-SemiboldItalic"/>
                <a:cs typeface="Graphik-SemiboldItalic"/>
                <a:sym typeface="Graphik Semibold"/>
              </a:defRPr>
            </a:lvl1pPr>
            <a:lvl2pPr defTabSz="584200">
              <a:spcBef>
                <a:spcPts val="3300"/>
              </a:spcBef>
              <a:defRPr sz="4000" cap="none" spc="0">
                <a:latin typeface="Graphik-SemiboldItalic"/>
                <a:ea typeface="Graphik-SemiboldItalic"/>
                <a:cs typeface="Graphik-SemiboldItalic"/>
                <a:sym typeface="Graphik Semibold"/>
              </a:defRPr>
            </a:lvl2pPr>
            <a:lvl3pPr defTabSz="584200">
              <a:spcBef>
                <a:spcPts val="3300"/>
              </a:spcBef>
              <a:defRPr sz="4000" cap="none" spc="0">
                <a:latin typeface="Graphik-SemiboldItalic"/>
                <a:ea typeface="Graphik-SemiboldItalic"/>
                <a:cs typeface="Graphik-SemiboldItalic"/>
                <a:sym typeface="Graphik Semibold"/>
              </a:defRPr>
            </a:lvl3pPr>
            <a:lvl4pPr defTabSz="584200">
              <a:spcBef>
                <a:spcPts val="3300"/>
              </a:spcBef>
              <a:defRPr sz="4000" cap="none" spc="0">
                <a:latin typeface="Graphik-SemiboldItalic"/>
                <a:ea typeface="Graphik-SemiboldItalic"/>
                <a:cs typeface="Graphik-SemiboldItalic"/>
                <a:sym typeface="Graphik Semibold"/>
              </a:defRPr>
            </a:lvl4pPr>
            <a:lvl5pPr defTabSz="584200">
              <a:spcBef>
                <a:spcPts val="3300"/>
              </a:spcBef>
              <a:defRPr sz="4000" cap="none" spc="0">
                <a:latin typeface="Graphik-SemiboldItalic"/>
                <a:ea typeface="Graphik-SemiboldItalic"/>
                <a:cs typeface="Graphik-SemiboldItalic"/>
                <a:sym typeface="Graphik Semibold"/>
              </a:defRPr>
            </a:lvl5pPr>
          </a:lstStyle>
          <a:p>
            <a:r>
              <a:t>Slide bullet text</a:t>
            </a:r>
          </a:p>
          <a:p>
            <a:pPr lvl="1"/>
            <a:endParaRPr/>
          </a:p>
          <a:p>
            <a:pPr lvl="2"/>
            <a:endParaRPr/>
          </a:p>
          <a:p>
            <a:pPr lvl="3"/>
            <a:endParaRPr/>
          </a:p>
          <a:p>
            <a:pPr lvl="4"/>
            <a:endParaRPr/>
          </a:p>
        </p:txBody>
      </p:sp>
      <p:sp>
        <p:nvSpPr>
          <p:cNvPr id="88"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89" name="Author and Date"/>
          <p:cNvSpPr txBox="1">
            <a:spLocks noGrp="1"/>
          </p:cNvSpPr>
          <p:nvPr>
            <p:ph type="body" sz="quarter" idx="21"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0"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91" name="Slide Subtitle"/>
          <p:cNvSpPr txBox="1">
            <a:spLocks noGrp="1"/>
          </p:cNvSpPr>
          <p:nvPr>
            <p:ph type="body" sz="quarter" idx="22" hasCustomPrompt="1"/>
          </p:nvPr>
        </p:nvSpPr>
        <p:spPr>
          <a:xfrm>
            <a:off x="1295400" y="4092575"/>
            <a:ext cx="11442701" cy="678372"/>
          </a:xfrm>
          <a:prstGeom prst="rect">
            <a:avLst/>
          </a:prstGeom>
        </p:spPr>
        <p:txBody>
          <a:bodyPr/>
          <a:lstStyle/>
          <a:p>
            <a:r>
              <a:t>Slide Subtitle</a:t>
            </a:r>
          </a:p>
        </p:txBody>
      </p:sp>
      <p:sp>
        <p:nvSpPr>
          <p:cNvPr id="9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9"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107"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108"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10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10"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1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solidFill>
          <a:srgbClr val="FFFFFF"/>
        </a:solidFill>
        <a:effectLst/>
      </p:bgPr>
    </p:bg>
    <p:spTree>
      <p:nvGrpSpPr>
        <p:cNvPr id="1" name=""/>
        <p:cNvGrpSpPr/>
        <p:nvPr/>
      </p:nvGrpSpPr>
      <p:grpSpPr>
        <a:xfrm>
          <a:off x="0" y="0"/>
          <a:ext cx="0" cy="0"/>
          <a:chOff x="0" y="0"/>
          <a:chExt cx="0" cy="0"/>
        </a:xfrm>
      </p:grpSpPr>
      <p:sp>
        <p:nvSpPr>
          <p:cNvPr id="118"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119"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120"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12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22"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2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3" name="Body Level One…"/>
          <p:cNvSpPr txBox="1">
            <a:spLocks noGrp="1"/>
          </p:cNvSpPr>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558499" y="12979146"/>
            <a:ext cx="361189" cy="404115"/>
          </a:xfrm>
          <a:prstGeom prst="rect">
            <a:avLst/>
          </a:prstGeom>
          <a:ln w="12700">
            <a:miter lim="400000"/>
          </a:ln>
        </p:spPr>
        <p:txBody>
          <a:bodyPr wrap="none" lIns="50800" tIns="50800" rIns="50800" bIns="50800" anchor="b">
            <a:spAutoFit/>
          </a:bodyPr>
          <a:lstStyle>
            <a:lvl1pPr algn="ctr" defTabSz="3428914">
              <a:spcBef>
                <a:spcPts val="0"/>
              </a:spcBef>
              <a:defRPr sz="1800">
                <a:solidFill>
                  <a:srgbClr val="FFFFFF"/>
                </a:solidFill>
                <a:latin typeface="+mn-lt"/>
                <a:ea typeface="+mn-ea"/>
                <a:cs typeface="+mn-cs"/>
                <a:sym typeface="Graphik"/>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mentimeter.com/app/presentation/alzxqz88ugwd2y96aqm1sh3ubg1afj83/rxmz9ybf3eza/edi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speaking into a microphone&#10;&#10;Description automatically generated">
            <a:extLst>
              <a:ext uri="{FF2B5EF4-FFF2-40B4-BE49-F238E27FC236}">
                <a16:creationId xmlns:a16="http://schemas.microsoft.com/office/drawing/2014/main" id="{082E01E4-E387-33EB-42F9-D0932A33F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90" y="3530722"/>
            <a:ext cx="10874118" cy="8525886"/>
          </a:xfrm>
          <a:prstGeom prst="rect">
            <a:avLst/>
          </a:prstGeom>
        </p:spPr>
      </p:pic>
      <p:pic>
        <p:nvPicPr>
          <p:cNvPr id="2" name="Picture 1" descr="A screenshot of a news article&#10;&#10;Description automatically generated">
            <a:extLst>
              <a:ext uri="{FF2B5EF4-FFF2-40B4-BE49-F238E27FC236}">
                <a16:creationId xmlns:a16="http://schemas.microsoft.com/office/drawing/2014/main" id="{C230D3B6-89B2-1ABE-5FBD-114770021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0" y="2595057"/>
            <a:ext cx="10609929" cy="13765967"/>
          </a:xfrm>
          <a:prstGeom prst="rect">
            <a:avLst/>
          </a:prstGeom>
        </p:spPr>
      </p:pic>
    </p:spTree>
    <p:extLst>
      <p:ext uri="{BB962C8B-B14F-4D97-AF65-F5344CB8AC3E}">
        <p14:creationId xmlns:p14="http://schemas.microsoft.com/office/powerpoint/2010/main" val="27077230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Screenshot 2023-11-24 at 14.30.29.png" descr="Screenshot 2023-11-24 at 14.30.29.png"/>
          <p:cNvPicPr>
            <a:picLocks noChangeAspect="1"/>
          </p:cNvPicPr>
          <p:nvPr/>
        </p:nvPicPr>
        <p:blipFill>
          <a:blip r:embed="rId3"/>
          <a:stretch>
            <a:fillRect/>
          </a:stretch>
        </p:blipFill>
        <p:spPr>
          <a:xfrm>
            <a:off x="1701720" y="2149880"/>
            <a:ext cx="20980560" cy="941624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 name="Screenshot 2023-11-24 at 14.31.19.png" descr="Screenshot 2023-11-24 at 14.31.19.png"/>
          <p:cNvPicPr>
            <a:picLocks noChangeAspect="1"/>
          </p:cNvPicPr>
          <p:nvPr/>
        </p:nvPicPr>
        <p:blipFill>
          <a:blip r:embed="rId3"/>
          <a:stretch>
            <a:fillRect/>
          </a:stretch>
        </p:blipFill>
        <p:spPr>
          <a:xfrm>
            <a:off x="2064249" y="1781762"/>
            <a:ext cx="20255502" cy="1118548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shirley.jpg" descr="shirley.jpg"/>
          <p:cNvPicPr>
            <a:picLocks noChangeAspect="1"/>
          </p:cNvPicPr>
          <p:nvPr/>
        </p:nvPicPr>
        <p:blipFill>
          <a:blip r:embed="rId3"/>
          <a:stretch>
            <a:fillRect/>
          </a:stretch>
        </p:blipFill>
        <p:spPr>
          <a:xfrm>
            <a:off x="2850486" y="2238264"/>
            <a:ext cx="7065385" cy="9826982"/>
          </a:xfrm>
          <a:prstGeom prst="rect">
            <a:avLst/>
          </a:prstGeom>
          <a:ln w="12700">
            <a:miter lim="400000"/>
          </a:ln>
        </p:spPr>
      </p:pic>
      <p:pic>
        <p:nvPicPr>
          <p:cNvPr id="330" name="shirley_1995.jpeg" descr="shirley_1995.jpeg"/>
          <p:cNvPicPr>
            <a:picLocks noChangeAspect="1"/>
          </p:cNvPicPr>
          <p:nvPr/>
        </p:nvPicPr>
        <p:blipFill>
          <a:blip r:embed="rId4"/>
          <a:stretch>
            <a:fillRect/>
          </a:stretch>
        </p:blipFill>
        <p:spPr>
          <a:xfrm>
            <a:off x="13872698" y="2335029"/>
            <a:ext cx="7530839" cy="963345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Screenshot 2023-11-24 at 14.39.10.png" descr="Screenshot 2023-11-24 at 14.39.10.png"/>
          <p:cNvPicPr>
            <a:picLocks noChangeAspect="1"/>
          </p:cNvPicPr>
          <p:nvPr/>
        </p:nvPicPr>
        <p:blipFill>
          <a:blip r:embed="rId3"/>
          <a:stretch>
            <a:fillRect/>
          </a:stretch>
        </p:blipFill>
        <p:spPr>
          <a:xfrm>
            <a:off x="1706596" y="1904782"/>
            <a:ext cx="20970808" cy="1058543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DALL·E 2023-11-21 18.14.17 - An ultra-realistic close-up photograph taken from the right edge of a theater stage, focusing on the area near the red drapes which are closed. The vi.png" descr="DALL·E 2023-11-21 18.14.17 - An ultra-realistic close-up photograph taken from the right edge of a theater stage, focusing on the area near the red drapes which are closed. The vi.png"/>
          <p:cNvPicPr>
            <a:picLocks noGrp="1" noChangeAspect="1"/>
          </p:cNvPicPr>
          <p:nvPr>
            <p:ph type="pic" idx="21"/>
          </p:nvPr>
        </p:nvPicPr>
        <p:blipFill>
          <a:blip r:embed="rId3"/>
          <a:srcRect t="781" b="781"/>
          <a:stretch>
            <a:fillRect/>
          </a:stretch>
        </p:blipFill>
        <p:spPr>
          <a:xfrm>
            <a:off x="0" y="1"/>
            <a:ext cx="24384000" cy="13716001"/>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Screenshot 2023-11-24 at 14.33.16.png" descr="Screenshot 2023-11-24 at 14.33.16.png"/>
          <p:cNvPicPr>
            <a:picLocks noChangeAspect="1"/>
          </p:cNvPicPr>
          <p:nvPr/>
        </p:nvPicPr>
        <p:blipFill>
          <a:blip r:embed="rId3"/>
          <a:stretch>
            <a:fillRect/>
          </a:stretch>
        </p:blipFill>
        <p:spPr>
          <a:xfrm>
            <a:off x="5763051" y="1400149"/>
            <a:ext cx="12857898" cy="11681773"/>
          </a:xfrm>
          <a:prstGeom prst="rect">
            <a:avLst/>
          </a:prstGeom>
          <a:ln w="12700">
            <a:miter lim="400000"/>
          </a:ln>
        </p:spPr>
      </p:pic>
      <p:sp>
        <p:nvSpPr>
          <p:cNvPr id="343" name="bron: bbc"/>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spcBef>
                <a:spcPts val="3200"/>
              </a:spcBef>
              <a:defRPr sz="2000" cap="all" spc="-59">
                <a:latin typeface="Graphik-Medium"/>
                <a:ea typeface="Graphik-Medium"/>
                <a:cs typeface="Graphik-Medium"/>
                <a:sym typeface="Graphik Medium"/>
              </a:defRPr>
            </a:lvl1pPr>
          </a:lstStyle>
          <a:p>
            <a:r>
              <a:t>bron: bbc</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creenshot 2023-11-23 at 14.50.28.png" descr="Screenshot 2023-11-23 at 14.50.28.png"/>
          <p:cNvPicPr>
            <a:picLocks noChangeAspect="1"/>
          </p:cNvPicPr>
          <p:nvPr/>
        </p:nvPicPr>
        <p:blipFill>
          <a:blip r:embed="rId3"/>
          <a:stretch>
            <a:fillRect/>
          </a:stretch>
        </p:blipFill>
        <p:spPr>
          <a:xfrm>
            <a:off x="644200" y="3057123"/>
            <a:ext cx="23095600" cy="7601754"/>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848C980-7A74-47E6-A51A-5A474BA86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55" y="1837688"/>
            <a:ext cx="20417290" cy="12624691"/>
          </a:xfrm>
          <a:prstGeom prst="rect">
            <a:avLst/>
          </a:prstGeom>
        </p:spPr>
      </p:pic>
    </p:spTree>
    <p:extLst>
      <p:ext uri="{BB962C8B-B14F-4D97-AF65-F5344CB8AC3E}">
        <p14:creationId xmlns:p14="http://schemas.microsoft.com/office/powerpoint/2010/main" val="380801900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age&#10;&#10;Description automatically generated">
            <a:extLst>
              <a:ext uri="{FF2B5EF4-FFF2-40B4-BE49-F238E27FC236}">
                <a16:creationId xmlns:a16="http://schemas.microsoft.com/office/drawing/2014/main" id="{548CAB2B-41E5-CF62-0097-6A8B9A7A7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041" y="1618470"/>
            <a:ext cx="20523917" cy="12987216"/>
          </a:xfrm>
          <a:prstGeom prst="rect">
            <a:avLst/>
          </a:prstGeom>
        </p:spPr>
      </p:pic>
    </p:spTree>
    <p:extLst>
      <p:ext uri="{BB962C8B-B14F-4D97-AF65-F5344CB8AC3E}">
        <p14:creationId xmlns:p14="http://schemas.microsoft.com/office/powerpoint/2010/main" val="123116148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blacks are almost twice as likely as whites to be labeled a higher risk but not actually re-offend…"/>
          <p:cNvSpPr txBox="1">
            <a:spLocks noGrp="1"/>
          </p:cNvSpPr>
          <p:nvPr>
            <p:ph type="body" sz="half" idx="1"/>
          </p:nvPr>
        </p:nvSpPr>
        <p:spPr>
          <a:prstGeom prst="rect">
            <a:avLst/>
          </a:prstGeom>
        </p:spPr>
        <p:txBody>
          <a:bodyPr/>
          <a:lstStyle/>
          <a:p>
            <a:pPr marL="647700" indent="-647700">
              <a:buClr>
                <a:srgbClr val="000000"/>
              </a:buClr>
              <a:buSzPct val="200000"/>
              <a:buChar char="•"/>
            </a:pPr>
            <a:r>
              <a:t>blacks are almost twice as likely as whites to be labeled a higher risk but not actually re-offend</a:t>
            </a:r>
          </a:p>
          <a:p>
            <a:pPr marL="647700" indent="-647700">
              <a:buClr>
                <a:srgbClr val="000000"/>
              </a:buClr>
              <a:buSzPct val="200000"/>
              <a:buChar char="•"/>
            </a:pPr>
            <a:r>
              <a:t>COMPAS makes the opposite mistake among whites: They are much more likely than blacks to be labeled lower-risk but go on to commit other crimes.</a:t>
            </a:r>
          </a:p>
        </p:txBody>
      </p:sp>
      <p:sp>
        <p:nvSpPr>
          <p:cNvPr id="352" name="NorthPointe COMPAS"/>
          <p:cNvSpPr txBox="1">
            <a:spLocks noGrp="1"/>
          </p:cNvSpPr>
          <p:nvPr>
            <p:ph type="title"/>
          </p:nvPr>
        </p:nvSpPr>
        <p:spPr>
          <a:prstGeom prst="rect">
            <a:avLst/>
          </a:prstGeom>
        </p:spPr>
        <p:txBody>
          <a:bodyPr/>
          <a:lstStyle>
            <a:lvl1pPr defTabSz="449833">
              <a:defRPr sz="7700" spc="-308"/>
            </a:lvl1pPr>
          </a:lstStyle>
          <a:p>
            <a:r>
              <a:t>NorthPointe COMPAS</a:t>
            </a:r>
          </a:p>
        </p:txBody>
      </p:sp>
      <p:sp>
        <p:nvSpPr>
          <p:cNvPr id="353" name="Correctional Offender Management Profiling for Alternative Sanctions (COMPAS)"/>
          <p:cNvSpPr txBox="1">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332994">
              <a:defRPr sz="1994" spc="-59"/>
            </a:lvl1pPr>
          </a:lstStyle>
          <a:p>
            <a:r>
              <a:t>Correctional Offender Management Profiling for Alternative Sanctions (COMPAS)</a:t>
            </a:r>
          </a:p>
        </p:txBody>
      </p:sp>
      <p:pic>
        <p:nvPicPr>
          <p:cNvPr id="354" name="Screenshot 2023-11-23 at 14.42.40.png" descr="Screenshot 2023-11-23 at 14.42.40.png"/>
          <p:cNvPicPr>
            <a:picLocks noChangeAspect="1"/>
          </p:cNvPicPr>
          <p:nvPr/>
        </p:nvPicPr>
        <p:blipFill>
          <a:blip r:embed="rId3"/>
          <a:stretch>
            <a:fillRect/>
          </a:stretch>
        </p:blipFill>
        <p:spPr>
          <a:xfrm>
            <a:off x="14104881" y="1941091"/>
            <a:ext cx="8750301" cy="4318001"/>
          </a:xfrm>
          <a:prstGeom prst="rect">
            <a:avLst/>
          </a:prstGeom>
          <a:ln w="12700">
            <a:miter lim="400000"/>
          </a:ln>
        </p:spPr>
      </p:pic>
      <p:pic>
        <p:nvPicPr>
          <p:cNvPr id="355" name="Screenshot 2023-11-23 at 14.42.23.png" descr="Screenshot 2023-11-23 at 14.42.23.png"/>
          <p:cNvPicPr>
            <a:picLocks noChangeAspect="1"/>
          </p:cNvPicPr>
          <p:nvPr/>
        </p:nvPicPr>
        <p:blipFill>
          <a:blip r:embed="rId4"/>
          <a:stretch>
            <a:fillRect/>
          </a:stretch>
        </p:blipFill>
        <p:spPr>
          <a:xfrm>
            <a:off x="13158731" y="7232207"/>
            <a:ext cx="10642601" cy="38481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DALL·E 2023-11-21 17.49.58 - An ultra-realistic photograph of a cityscape depicting the city of Aalst, Belgium, being overrun by futuristic robots similar to those in science fict.png" descr="DALL·E 2023-11-21 17.49.58 - An ultra-realistic photograph of a cityscape depicting the city of Aalst, Belgium, being overrun by futuristic robots similar to those in science fict.png"/>
          <p:cNvPicPr>
            <a:picLocks noGrp="1" noChangeAspect="1"/>
          </p:cNvPicPr>
          <p:nvPr>
            <p:ph type="pic" idx="21"/>
          </p:nvPr>
        </p:nvPicPr>
        <p:blipFill>
          <a:blip r:embed="rId3"/>
          <a:srcRect t="781" b="781"/>
          <a:stretch>
            <a:fillRect/>
          </a:stretch>
        </p:blipFill>
        <p:spPr>
          <a:xfrm>
            <a:off x="0" y="1"/>
            <a:ext cx="24384000" cy="13716001"/>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rue positive prediction (TPP): Among those labeled ‘high risk,’ 59% of whites and 63% of blacks re-offended. True negative prediction (TNP): Among those labeled ‘low risk,’ 71% of whites and 65% of blacks did not re-offend.…"/>
          <p:cNvSpPr txBox="1">
            <a:spLocks noGrp="1"/>
          </p:cNvSpPr>
          <p:nvPr>
            <p:ph type="body" sz="half" idx="1"/>
          </p:nvPr>
        </p:nvSpPr>
        <p:spPr>
          <a:xfrm>
            <a:off x="1308100" y="3805301"/>
            <a:ext cx="11442700" cy="6886576"/>
          </a:xfrm>
          <a:prstGeom prst="rect">
            <a:avLst/>
          </a:prstGeom>
        </p:spPr>
        <p:txBody>
          <a:bodyPr/>
          <a:lstStyle/>
          <a:p>
            <a:pPr marL="621791" indent="-621791" defTabSz="560831">
              <a:spcBef>
                <a:spcPts val="3100"/>
              </a:spcBef>
              <a:buClr>
                <a:srgbClr val="000000"/>
              </a:buClr>
              <a:buSzPct val="200000"/>
              <a:buChar char="•"/>
              <a:defRPr sz="3839"/>
            </a:pPr>
            <a:r>
              <a:rPr b="1" i="1">
                <a:latin typeface="+mn-lt"/>
                <a:ea typeface="+mn-ea"/>
                <a:cs typeface="+mn-cs"/>
                <a:sym typeface="Graphik"/>
              </a:rPr>
              <a:t>True positive prediction (TPP)</a:t>
            </a:r>
            <a:r>
              <a:t>: Among those labeled ‘high risk,’ 59% of whites and 63% of blacks re-offended. </a:t>
            </a:r>
            <a:r>
              <a:rPr b="1" i="1">
                <a:latin typeface="+mn-lt"/>
                <a:ea typeface="+mn-ea"/>
                <a:cs typeface="+mn-cs"/>
                <a:sym typeface="Graphik"/>
              </a:rPr>
              <a:t>True negative prediction (TNP)</a:t>
            </a:r>
            <a:r>
              <a:t>: Among those labeled ‘low risk,’ 71% of whites and 65% of blacks did not re-offend.</a:t>
            </a:r>
          </a:p>
          <a:p>
            <a:pPr marL="621791" indent="-621791" defTabSz="560831">
              <a:spcBef>
                <a:spcPts val="3100"/>
              </a:spcBef>
              <a:buClr>
                <a:srgbClr val="000000"/>
              </a:buClr>
              <a:buSzPct val="200000"/>
              <a:buChar char="•"/>
              <a:defRPr sz="3839"/>
            </a:pPr>
            <a:r>
              <a:t>Differences in the base rates of blacks and whites for general recidivism (0.51 v. 0.39) … strongly affected the sensitivity and specificity tradeoffs observed in the ProPublica study.</a:t>
            </a:r>
          </a:p>
        </p:txBody>
      </p:sp>
      <p:sp>
        <p:nvSpPr>
          <p:cNvPr id="360" name="Northpointe Compas"/>
          <p:cNvSpPr txBox="1">
            <a:spLocks noGrp="1"/>
          </p:cNvSpPr>
          <p:nvPr>
            <p:ph type="title"/>
          </p:nvPr>
        </p:nvSpPr>
        <p:spPr>
          <a:xfrm>
            <a:off x="1308100" y="1625600"/>
            <a:ext cx="11442700" cy="2466975"/>
          </a:xfrm>
          <a:prstGeom prst="rect">
            <a:avLst/>
          </a:prstGeom>
        </p:spPr>
        <p:txBody>
          <a:bodyPr/>
          <a:lstStyle>
            <a:lvl1pPr defTabSz="449833">
              <a:defRPr sz="7700" spc="-308"/>
            </a:lvl1pPr>
          </a:lstStyle>
          <a:p>
            <a:r>
              <a:t>Northpointe Compas</a:t>
            </a:r>
          </a:p>
        </p:txBody>
      </p:sp>
      <p:pic>
        <p:nvPicPr>
          <p:cNvPr id="361" name="Screenshot 2023-11-24 at 16.23.31.png" descr="Screenshot 2023-11-24 at 16.23.31.png"/>
          <p:cNvPicPr>
            <a:picLocks noChangeAspect="1"/>
          </p:cNvPicPr>
          <p:nvPr/>
        </p:nvPicPr>
        <p:blipFill>
          <a:blip r:embed="rId3"/>
          <a:stretch>
            <a:fillRect/>
          </a:stretch>
        </p:blipFill>
        <p:spPr>
          <a:xfrm>
            <a:off x="15232905" y="730485"/>
            <a:ext cx="7949209" cy="1225503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berkeley_overalladmission.png" descr="berkeley_overalladmission.png"/>
          <p:cNvPicPr>
            <a:picLocks noChangeAspect="1"/>
          </p:cNvPicPr>
          <p:nvPr/>
        </p:nvPicPr>
        <p:blipFill>
          <a:blip r:embed="rId3"/>
          <a:stretch>
            <a:fillRect/>
          </a:stretch>
        </p:blipFill>
        <p:spPr>
          <a:xfrm>
            <a:off x="2541699" y="1341868"/>
            <a:ext cx="19300602" cy="12282202"/>
          </a:xfrm>
          <a:prstGeom prst="rect">
            <a:avLst/>
          </a:prstGeom>
          <a:ln w="12700">
            <a:miter lim="400000"/>
          </a:ln>
        </p:spPr>
      </p:pic>
      <p:sp>
        <p:nvSpPr>
          <p:cNvPr id="366" name="45%"/>
          <p:cNvSpPr txBox="1"/>
          <p:nvPr/>
        </p:nvSpPr>
        <p:spPr>
          <a:xfrm>
            <a:off x="4981100" y="7796985"/>
            <a:ext cx="1156717" cy="769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45%</a:t>
            </a:r>
          </a:p>
        </p:txBody>
      </p:sp>
      <p:sp>
        <p:nvSpPr>
          <p:cNvPr id="367" name="30%"/>
          <p:cNvSpPr txBox="1"/>
          <p:nvPr/>
        </p:nvSpPr>
        <p:spPr>
          <a:xfrm>
            <a:off x="18879258" y="10203857"/>
            <a:ext cx="1208025" cy="769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30%</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berkeley_splitadmission.png" descr="berkeley_splitadmission.png"/>
          <p:cNvPicPr>
            <a:picLocks noChangeAspect="1"/>
          </p:cNvPicPr>
          <p:nvPr/>
        </p:nvPicPr>
        <p:blipFill>
          <a:blip r:embed="rId3"/>
          <a:stretch>
            <a:fillRect/>
          </a:stretch>
        </p:blipFill>
        <p:spPr>
          <a:xfrm>
            <a:off x="2842596" y="1335771"/>
            <a:ext cx="18698808" cy="12343457"/>
          </a:xfrm>
          <a:prstGeom prst="rect">
            <a:avLst/>
          </a:prstGeom>
          <a:ln w="12700">
            <a:miter lim="400000"/>
          </a:ln>
        </p:spPr>
      </p:pic>
      <p:sp>
        <p:nvSpPr>
          <p:cNvPr id="372" name="62%"/>
          <p:cNvSpPr txBox="1"/>
          <p:nvPr/>
        </p:nvSpPr>
        <p:spPr>
          <a:xfrm>
            <a:off x="3969867" y="6165332"/>
            <a:ext cx="62967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62%</a:t>
            </a:r>
          </a:p>
        </p:txBody>
      </p:sp>
      <p:sp>
        <p:nvSpPr>
          <p:cNvPr id="373" name="82%"/>
          <p:cNvSpPr txBox="1"/>
          <p:nvPr/>
        </p:nvSpPr>
        <p:spPr>
          <a:xfrm>
            <a:off x="5439049" y="11366884"/>
            <a:ext cx="62967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82%</a:t>
            </a:r>
          </a:p>
        </p:txBody>
      </p:sp>
      <p:sp>
        <p:nvSpPr>
          <p:cNvPr id="374" name="63%"/>
          <p:cNvSpPr txBox="1"/>
          <p:nvPr/>
        </p:nvSpPr>
        <p:spPr>
          <a:xfrm>
            <a:off x="6909934" y="8112552"/>
            <a:ext cx="719445"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63%</a:t>
            </a:r>
          </a:p>
        </p:txBody>
      </p:sp>
      <p:sp>
        <p:nvSpPr>
          <p:cNvPr id="375" name="68%"/>
          <p:cNvSpPr txBox="1"/>
          <p:nvPr/>
        </p:nvSpPr>
        <p:spPr>
          <a:xfrm>
            <a:off x="8415888" y="12339643"/>
            <a:ext cx="719446"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68%</a:t>
            </a:r>
          </a:p>
        </p:txBody>
      </p:sp>
      <p:sp>
        <p:nvSpPr>
          <p:cNvPr id="376" name="37%"/>
          <p:cNvSpPr txBox="1"/>
          <p:nvPr/>
        </p:nvSpPr>
        <p:spPr>
          <a:xfrm>
            <a:off x="9868386" y="11089391"/>
            <a:ext cx="719446"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37%</a:t>
            </a:r>
          </a:p>
        </p:txBody>
      </p:sp>
      <p:sp>
        <p:nvSpPr>
          <p:cNvPr id="377" name="34%"/>
          <p:cNvSpPr txBox="1"/>
          <p:nvPr/>
        </p:nvSpPr>
        <p:spPr>
          <a:xfrm>
            <a:off x="11339272" y="10078158"/>
            <a:ext cx="719445"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34%</a:t>
            </a:r>
          </a:p>
        </p:txBody>
      </p:sp>
      <p:sp>
        <p:nvSpPr>
          <p:cNvPr id="378" name="33%"/>
          <p:cNvSpPr txBox="1"/>
          <p:nvPr/>
        </p:nvSpPr>
        <p:spPr>
          <a:xfrm>
            <a:off x="12828542" y="10923917"/>
            <a:ext cx="719446"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33%</a:t>
            </a:r>
          </a:p>
        </p:txBody>
      </p:sp>
      <p:sp>
        <p:nvSpPr>
          <p:cNvPr id="379" name="35%"/>
          <p:cNvSpPr txBox="1"/>
          <p:nvPr/>
        </p:nvSpPr>
        <p:spPr>
          <a:xfrm>
            <a:off x="14281041" y="11015847"/>
            <a:ext cx="719445"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35%</a:t>
            </a:r>
          </a:p>
        </p:txBody>
      </p:sp>
      <p:sp>
        <p:nvSpPr>
          <p:cNvPr id="380" name="28%"/>
          <p:cNvSpPr txBox="1"/>
          <p:nvPr/>
        </p:nvSpPr>
        <p:spPr>
          <a:xfrm>
            <a:off x="15770311" y="12027080"/>
            <a:ext cx="719446"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28%</a:t>
            </a:r>
          </a:p>
        </p:txBody>
      </p:sp>
      <p:sp>
        <p:nvSpPr>
          <p:cNvPr id="381" name="24%"/>
          <p:cNvSpPr txBox="1"/>
          <p:nvPr/>
        </p:nvSpPr>
        <p:spPr>
          <a:xfrm>
            <a:off x="17259582" y="11493884"/>
            <a:ext cx="719445"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24%</a:t>
            </a:r>
          </a:p>
        </p:txBody>
      </p:sp>
      <p:sp>
        <p:nvSpPr>
          <p:cNvPr id="382" name="6%"/>
          <p:cNvSpPr txBox="1"/>
          <p:nvPr/>
        </p:nvSpPr>
        <p:spPr>
          <a:xfrm>
            <a:off x="18785625" y="12413187"/>
            <a:ext cx="719445"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6%</a:t>
            </a:r>
          </a:p>
        </p:txBody>
      </p:sp>
      <p:sp>
        <p:nvSpPr>
          <p:cNvPr id="383" name="7%"/>
          <p:cNvSpPr txBox="1"/>
          <p:nvPr/>
        </p:nvSpPr>
        <p:spPr>
          <a:xfrm>
            <a:off x="20274895" y="12376415"/>
            <a:ext cx="719446"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lvl1pPr>
          </a:lstStyle>
          <a:p>
            <a:r>
              <a:t>7%</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unacceptable…"/>
          <p:cNvSpPr txBox="1">
            <a:spLocks noGrp="1"/>
          </p:cNvSpPr>
          <p:nvPr>
            <p:ph type="body" sz="half" idx="1"/>
          </p:nvPr>
        </p:nvSpPr>
        <p:spPr>
          <a:xfrm>
            <a:off x="1295400" y="3910589"/>
            <a:ext cx="11442700" cy="9542368"/>
          </a:xfrm>
          <a:prstGeom prst="rect">
            <a:avLst/>
          </a:prstGeom>
        </p:spPr>
        <p:txBody>
          <a:bodyPr/>
          <a:lstStyle/>
          <a:p>
            <a:pPr marL="641223" indent="-641223" defTabSz="578358">
              <a:spcBef>
                <a:spcPts val="3200"/>
              </a:spcBef>
              <a:buClr>
                <a:srgbClr val="000000"/>
              </a:buClr>
              <a:buSzPct val="200000"/>
              <a:buChar char="•"/>
              <a:defRPr sz="3959"/>
            </a:pPr>
            <a:r>
              <a:t>unacceptable</a:t>
            </a:r>
          </a:p>
          <a:p>
            <a:pPr marL="1282446" lvl="1" indent="-641223" defTabSz="578358">
              <a:spcBef>
                <a:spcPts val="3200"/>
              </a:spcBef>
              <a:buClr>
                <a:srgbClr val="000000"/>
              </a:buClr>
              <a:buSzPct val="200000"/>
              <a:buChar char="•"/>
              <a:defRPr sz="2970">
                <a:latin typeface="+mn-lt"/>
                <a:ea typeface="+mn-ea"/>
                <a:cs typeface="+mn-cs"/>
                <a:sym typeface="Graphik"/>
              </a:defRPr>
            </a:pPr>
            <a:r>
              <a:t>overheden die sociale scores toepassen, voice assistant die mensen aanzetten tot gevaarlijk gedrag, …; verboden</a:t>
            </a:r>
          </a:p>
          <a:p>
            <a:pPr marL="854963" indent="-854963" defTabSz="578358">
              <a:spcBef>
                <a:spcPts val="3200"/>
              </a:spcBef>
              <a:buClr>
                <a:srgbClr val="000000"/>
              </a:buClr>
              <a:buSzPct val="200000"/>
              <a:buChar char="•"/>
              <a:defRPr sz="3959"/>
            </a:pPr>
            <a:r>
              <a:t>high risk</a:t>
            </a:r>
          </a:p>
          <a:p>
            <a:pPr marL="1282446" lvl="1" indent="-641223" defTabSz="578358">
              <a:spcBef>
                <a:spcPts val="3200"/>
              </a:spcBef>
              <a:buClr>
                <a:srgbClr val="000000"/>
              </a:buClr>
              <a:buSzPct val="200000"/>
              <a:buChar char="•"/>
              <a:defRPr sz="2970">
                <a:latin typeface="+mn-lt"/>
                <a:ea typeface="+mn-ea"/>
                <a:cs typeface="+mn-cs"/>
                <a:sym typeface="Graphik"/>
              </a:defRPr>
            </a:pPr>
            <a:r>
              <a:t>zelfrijdende auto’s, toegang tot onderwijs, </a:t>
            </a:r>
            <a:r>
              <a:rPr b="1"/>
              <a:t>leningen toekennen</a:t>
            </a:r>
            <a:r>
              <a:t>, rechtbanken, …; zeer strikte regels</a:t>
            </a:r>
          </a:p>
          <a:p>
            <a:pPr marL="854963" indent="-854963" defTabSz="578358">
              <a:spcBef>
                <a:spcPts val="3200"/>
              </a:spcBef>
              <a:buClr>
                <a:srgbClr val="000000"/>
              </a:buClr>
              <a:buSzPct val="200000"/>
              <a:buChar char="•"/>
              <a:defRPr sz="3959"/>
            </a:pPr>
            <a:r>
              <a:t>limited risk</a:t>
            </a:r>
          </a:p>
          <a:p>
            <a:pPr marL="1282446" lvl="1" indent="-641223" defTabSz="578358">
              <a:spcBef>
                <a:spcPts val="3200"/>
              </a:spcBef>
              <a:buClr>
                <a:srgbClr val="000000"/>
              </a:buClr>
              <a:buSzPct val="200000"/>
              <a:buChar char="•"/>
              <a:defRPr sz="2970">
                <a:latin typeface="+mn-lt"/>
                <a:ea typeface="+mn-ea"/>
                <a:cs typeface="+mn-cs"/>
                <a:sym typeface="Graphik"/>
              </a:defRPr>
            </a:pPr>
            <a:r>
              <a:t>chatbots,…; vooral transparentie wordt opgelegd (je moet weten dat het een AI is)</a:t>
            </a:r>
          </a:p>
          <a:p>
            <a:pPr marL="854963" indent="-854963" defTabSz="578358">
              <a:spcBef>
                <a:spcPts val="3200"/>
              </a:spcBef>
              <a:buClr>
                <a:srgbClr val="000000"/>
              </a:buClr>
              <a:buSzPct val="200000"/>
              <a:buChar char="•"/>
              <a:defRPr sz="3959"/>
            </a:pPr>
            <a:r>
              <a:t>minimal risk</a:t>
            </a:r>
          </a:p>
          <a:p>
            <a:pPr marL="1282446" lvl="1" indent="-641223" defTabSz="578358">
              <a:spcBef>
                <a:spcPts val="3200"/>
              </a:spcBef>
              <a:buClr>
                <a:srgbClr val="000000"/>
              </a:buClr>
              <a:buSzPct val="200000"/>
              <a:buChar char="•"/>
              <a:defRPr sz="2970">
                <a:latin typeface="+mn-lt"/>
                <a:ea typeface="+mn-ea"/>
                <a:cs typeface="+mn-cs"/>
                <a:sym typeface="Graphik"/>
              </a:defRPr>
            </a:pPr>
            <a:r>
              <a:t>games, spam filters, …; “doe maar” </a:t>
            </a:r>
          </a:p>
        </p:txBody>
      </p:sp>
      <p:sp>
        <p:nvSpPr>
          <p:cNvPr id="388" name="eu AI Act"/>
          <p:cNvSpPr txBox="1">
            <a:spLocks noGrp="1"/>
          </p:cNvSpPr>
          <p:nvPr>
            <p:ph type="title"/>
          </p:nvPr>
        </p:nvSpPr>
        <p:spPr>
          <a:prstGeom prst="rect">
            <a:avLst/>
          </a:prstGeom>
        </p:spPr>
        <p:txBody>
          <a:bodyPr/>
          <a:lstStyle/>
          <a:p>
            <a:r>
              <a:t>eu AI Act</a:t>
            </a:r>
          </a:p>
        </p:txBody>
      </p:sp>
      <p:pic>
        <p:nvPicPr>
          <p:cNvPr id="389" name="aiact_risk.jpg" descr="aiact_risk.jpg"/>
          <p:cNvPicPr>
            <a:picLocks noChangeAspect="1"/>
          </p:cNvPicPr>
          <p:nvPr/>
        </p:nvPicPr>
        <p:blipFill>
          <a:blip r:embed="rId3"/>
          <a:stretch>
            <a:fillRect/>
          </a:stretch>
        </p:blipFill>
        <p:spPr>
          <a:xfrm>
            <a:off x="13426715" y="2918872"/>
            <a:ext cx="10745170" cy="670284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 name="messyworld.png" descr="messyworld.png"/>
          <p:cNvPicPr>
            <a:picLocks noChangeAspect="1"/>
          </p:cNvPicPr>
          <p:nvPr/>
        </p:nvPicPr>
        <p:blipFill>
          <a:blip r:embed="rId3"/>
          <a:stretch>
            <a:fillRect/>
          </a:stretch>
        </p:blipFill>
        <p:spPr>
          <a:xfrm>
            <a:off x="-113957" y="-107779"/>
            <a:ext cx="24611914" cy="14063952"/>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bron: “can everyday AI be ethical? Machine learning algorithm fairnes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err="1"/>
              <a:t>bron</a:t>
            </a:r>
            <a:r>
              <a:rPr dirty="0"/>
              <a:t>: “can everyday AI be ethical? Machine learning algorithm fairness”</a:t>
            </a:r>
          </a:p>
        </p:txBody>
      </p:sp>
      <p:pic>
        <p:nvPicPr>
          <p:cNvPr id="394" name="huskyvswolf.png" descr="huskyvswolf.png"/>
          <p:cNvPicPr>
            <a:picLocks noChangeAspect="1"/>
          </p:cNvPicPr>
          <p:nvPr/>
        </p:nvPicPr>
        <p:blipFill>
          <a:blip r:embed="rId3"/>
          <a:stretch>
            <a:fillRect/>
          </a:stretch>
        </p:blipFill>
        <p:spPr>
          <a:xfrm>
            <a:off x="1800943" y="1882517"/>
            <a:ext cx="20782114" cy="9950966"/>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139AE-3EF8-EEDD-8C4B-278FDF012089}"/>
            </a:ext>
          </a:extLst>
        </p:cNvPr>
        <p:cNvGrpSpPr/>
        <p:nvPr/>
      </p:nvGrpSpPr>
      <p:grpSpPr>
        <a:xfrm>
          <a:off x="0" y="0"/>
          <a:ext cx="0" cy="0"/>
          <a:chOff x="0" y="0"/>
          <a:chExt cx="0" cy="0"/>
        </a:xfrm>
      </p:grpSpPr>
      <p:sp>
        <p:nvSpPr>
          <p:cNvPr id="393" name="bron: “can everyday AI be ethical? Machine learning algorithm fairness”">
            <a:extLst>
              <a:ext uri="{FF2B5EF4-FFF2-40B4-BE49-F238E27FC236}">
                <a16:creationId xmlns:a16="http://schemas.microsoft.com/office/drawing/2014/main" id="{6A7DAD77-7AB1-3B4F-8E7D-485C8E96BB52}"/>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err="1"/>
              <a:t>bron</a:t>
            </a:r>
            <a:r>
              <a:rPr dirty="0"/>
              <a:t>: “can everyday AI be ethical? Machine learning algorithm fairness”</a:t>
            </a:r>
          </a:p>
        </p:txBody>
      </p:sp>
      <p:sp>
        <p:nvSpPr>
          <p:cNvPr id="2" name="Tekstvak 1">
            <a:extLst>
              <a:ext uri="{FF2B5EF4-FFF2-40B4-BE49-F238E27FC236}">
                <a16:creationId xmlns:a16="http://schemas.microsoft.com/office/drawing/2014/main" id="{CFC6CA98-45D1-C589-A7BB-9C8A34087883}"/>
              </a:ext>
            </a:extLst>
          </p:cNvPr>
          <p:cNvSpPr txBox="1"/>
          <p:nvPr/>
        </p:nvSpPr>
        <p:spPr>
          <a:xfrm>
            <a:off x="381000" y="1077355"/>
            <a:ext cx="21336000" cy="1756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3300"/>
              </a:spcBef>
              <a:spcAft>
                <a:spcPts val="0"/>
              </a:spcAft>
              <a:buClrTx/>
              <a:buSzTx/>
              <a:buFontTx/>
              <a:buNone/>
              <a:tabLst/>
            </a:pPr>
            <a:r>
              <a:rPr kumimoji="0" lang="nl-NL" sz="80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Graphik Semibold"/>
              </a:rPr>
              <a:t>Sustainability</a:t>
            </a:r>
            <a:r>
              <a:rPr kumimoji="0" lang="nl-NL" sz="8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raphik Semibold"/>
              </a:rPr>
              <a:t> – energy </a:t>
            </a:r>
            <a:r>
              <a:rPr kumimoji="0" lang="nl-NL" sz="80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Graphik Semibold"/>
              </a:rPr>
              <a:t>needs</a:t>
            </a:r>
            <a:r>
              <a:rPr kumimoji="0" lang="nl-NL" sz="8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raphik Semibold"/>
              </a:rPr>
              <a:t> - </a:t>
            </a:r>
            <a:r>
              <a:rPr kumimoji="0" lang="nl-NL" sz="80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Graphik Semibold"/>
              </a:rPr>
              <a:t>commodities</a:t>
            </a:r>
            <a:endParaRPr kumimoji="0" lang="nl-BE" sz="8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Graphik Semibold"/>
            </a:endParaRPr>
          </a:p>
        </p:txBody>
      </p:sp>
      <p:pic>
        <p:nvPicPr>
          <p:cNvPr id="4" name="Afbeelding 3">
            <a:extLst>
              <a:ext uri="{FF2B5EF4-FFF2-40B4-BE49-F238E27FC236}">
                <a16:creationId xmlns:a16="http://schemas.microsoft.com/office/drawing/2014/main" id="{25F753EC-9CCC-BF43-54EE-A0007AD60C7E}"/>
              </a:ext>
            </a:extLst>
          </p:cNvPr>
          <p:cNvPicPr>
            <a:picLocks noChangeAspect="1"/>
          </p:cNvPicPr>
          <p:nvPr/>
        </p:nvPicPr>
        <p:blipFill>
          <a:blip r:embed="rId3"/>
          <a:stretch>
            <a:fillRect/>
          </a:stretch>
        </p:blipFill>
        <p:spPr>
          <a:xfrm>
            <a:off x="10401119" y="4984170"/>
            <a:ext cx="12688650" cy="2966030"/>
          </a:xfrm>
          <a:prstGeom prst="rect">
            <a:avLst/>
          </a:prstGeom>
        </p:spPr>
      </p:pic>
      <p:pic>
        <p:nvPicPr>
          <p:cNvPr id="6" name="Afbeelding 5">
            <a:extLst>
              <a:ext uri="{FF2B5EF4-FFF2-40B4-BE49-F238E27FC236}">
                <a16:creationId xmlns:a16="http://schemas.microsoft.com/office/drawing/2014/main" id="{969B9EF0-9FF1-0FCA-1C90-96C47A1B0DF8}"/>
              </a:ext>
            </a:extLst>
          </p:cNvPr>
          <p:cNvPicPr>
            <a:picLocks noChangeAspect="1"/>
          </p:cNvPicPr>
          <p:nvPr/>
        </p:nvPicPr>
        <p:blipFill>
          <a:blip r:embed="rId4"/>
          <a:stretch>
            <a:fillRect/>
          </a:stretch>
        </p:blipFill>
        <p:spPr>
          <a:xfrm>
            <a:off x="1295400" y="4184030"/>
            <a:ext cx="6121715" cy="3245017"/>
          </a:xfrm>
          <a:prstGeom prst="rect">
            <a:avLst/>
          </a:prstGeom>
        </p:spPr>
      </p:pic>
      <p:pic>
        <p:nvPicPr>
          <p:cNvPr id="8" name="Afbeelding 7">
            <a:extLst>
              <a:ext uri="{FF2B5EF4-FFF2-40B4-BE49-F238E27FC236}">
                <a16:creationId xmlns:a16="http://schemas.microsoft.com/office/drawing/2014/main" id="{756C1111-FA53-64FB-3699-F5A03D4E0446}"/>
              </a:ext>
            </a:extLst>
          </p:cNvPr>
          <p:cNvPicPr>
            <a:picLocks noChangeAspect="1"/>
          </p:cNvPicPr>
          <p:nvPr/>
        </p:nvPicPr>
        <p:blipFill>
          <a:blip r:embed="rId5"/>
          <a:stretch>
            <a:fillRect/>
          </a:stretch>
        </p:blipFill>
        <p:spPr>
          <a:xfrm>
            <a:off x="1295400" y="8778831"/>
            <a:ext cx="10429126" cy="2524169"/>
          </a:xfrm>
          <a:prstGeom prst="rect">
            <a:avLst/>
          </a:prstGeom>
        </p:spPr>
      </p:pic>
      <p:pic>
        <p:nvPicPr>
          <p:cNvPr id="10" name="Afbeelding 9">
            <a:extLst>
              <a:ext uri="{FF2B5EF4-FFF2-40B4-BE49-F238E27FC236}">
                <a16:creationId xmlns:a16="http://schemas.microsoft.com/office/drawing/2014/main" id="{5D79D3F6-242C-849D-4108-22FCFD0E8C95}"/>
              </a:ext>
            </a:extLst>
          </p:cNvPr>
          <p:cNvPicPr>
            <a:picLocks noChangeAspect="1"/>
          </p:cNvPicPr>
          <p:nvPr/>
        </p:nvPicPr>
        <p:blipFill>
          <a:blip r:embed="rId6"/>
          <a:stretch>
            <a:fillRect/>
          </a:stretch>
        </p:blipFill>
        <p:spPr>
          <a:xfrm>
            <a:off x="14769911" y="8819779"/>
            <a:ext cx="7340977" cy="3835597"/>
          </a:xfrm>
          <a:prstGeom prst="rect">
            <a:avLst/>
          </a:prstGeom>
        </p:spPr>
      </p:pic>
    </p:spTree>
    <p:extLst>
      <p:ext uri="{BB962C8B-B14F-4D97-AF65-F5344CB8AC3E}">
        <p14:creationId xmlns:p14="http://schemas.microsoft.com/office/powerpoint/2010/main" val="29898083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physicist_stephen_hawking.jpeg" descr="physicist_stephen_hawking.jpeg"/>
          <p:cNvPicPr>
            <a:picLocks noGrp="1" noChangeAspect="1"/>
          </p:cNvPicPr>
          <p:nvPr>
            <p:ph type="pic" idx="21"/>
          </p:nvPr>
        </p:nvPicPr>
        <p:blipFill>
          <a:blip r:embed="rId3"/>
          <a:srcRect r="24544"/>
          <a:stretch>
            <a:fillRect/>
          </a:stretch>
        </p:blipFill>
        <p:spPr>
          <a:xfrm>
            <a:off x="14034290" y="-1"/>
            <a:ext cx="10349536" cy="13716000"/>
          </a:xfrm>
          <a:prstGeom prst="rect">
            <a:avLst/>
          </a:prstGeom>
        </p:spPr>
      </p:pic>
      <p:sp>
        <p:nvSpPr>
          <p:cNvPr id="282" name="“So we cannot know if we will be infinitely helped by AI, or ignored by it and side-lined, or conceivably destroyed by it. Unless we learn how to prepare for, and avoid, the potential risks, AI could be the worst event in the history of our civilization."/>
          <p:cNvSpPr txBox="1">
            <a:spLocks noGrp="1"/>
          </p:cNvSpPr>
          <p:nvPr>
            <p:ph type="body" sz="half" idx="1"/>
          </p:nvPr>
        </p:nvSpPr>
        <p:spPr>
          <a:xfrm>
            <a:off x="1066902" y="2630073"/>
            <a:ext cx="11442701" cy="6886576"/>
          </a:xfrm>
          <a:prstGeom prst="rect">
            <a:avLst/>
          </a:prstGeom>
        </p:spPr>
        <p:txBody>
          <a:bodyPr/>
          <a:lstStyle/>
          <a:p>
            <a:r>
              <a:rPr dirty="0"/>
              <a:t>“So we cannot know if we will be infinitely helped by AI, or ignored by it and side-lined, or conceivably destroyed by it. Unless we learn how to prepare for, and avoid, the potential risks, AI could be the worst event in the history of our civilization.”</a:t>
            </a:r>
          </a:p>
        </p:txBody>
      </p:sp>
      <p:sp>
        <p:nvSpPr>
          <p:cNvPr id="283" name="Stephen Hawking"/>
          <p:cNvSpPr txBox="1">
            <a:spLocks noGrp="1"/>
          </p:cNvSpPr>
          <p:nvPr>
            <p:ph type="body" idx="23"/>
          </p:nvPr>
        </p:nvSpPr>
        <p:spPr>
          <a:xfrm>
            <a:off x="547843" y="7666936"/>
            <a:ext cx="11442701" cy="67837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r" defTabSz="566674">
              <a:defRPr sz="3395" spc="-101">
                <a:latin typeface="+mn-lt"/>
                <a:ea typeface="+mn-ea"/>
                <a:cs typeface="+mn-cs"/>
                <a:sym typeface="Graphik"/>
              </a:defRPr>
            </a:lvl1pPr>
          </a:lstStyle>
          <a:p>
            <a:r>
              <a:t>Stephen Hawking</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gpt2.png" descr="gpt2.png"/>
          <p:cNvPicPr>
            <a:picLocks noChangeAspect="1"/>
          </p:cNvPicPr>
          <p:nvPr/>
        </p:nvPicPr>
        <p:blipFill>
          <a:blip r:embed="rId3"/>
          <a:stretch>
            <a:fillRect/>
          </a:stretch>
        </p:blipFill>
        <p:spPr>
          <a:xfrm>
            <a:off x="1933182" y="2165521"/>
            <a:ext cx="20517636" cy="973236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DALL·E 2023-11-22 10.06.00 - An ultra-realistic close-up photograph of a futuristic robot and a human arm wrestling. The robot's arm should appear advanced and mechanical, with in.png" descr="DALL·E 2023-11-22 10.06.00 - An ultra-realistic close-up photograph of a futuristic robot and a human arm wrestling. The robot's arm should appear advanced and mechanical, with in.png"/>
          <p:cNvPicPr>
            <a:picLocks noGrp="1" noChangeAspect="1"/>
          </p:cNvPicPr>
          <p:nvPr>
            <p:ph type="pic" idx="21"/>
          </p:nvPr>
        </p:nvPicPr>
        <p:blipFill>
          <a:blip r:embed="rId3"/>
          <a:srcRect l="12272" r="12272"/>
          <a:stretch>
            <a:fillRect/>
          </a:stretch>
        </p:blipFill>
        <p:spPr>
          <a:xfrm>
            <a:off x="14034291" y="-1"/>
            <a:ext cx="10349536" cy="13716000"/>
          </a:xfrm>
          <a:prstGeom prst="rect">
            <a:avLst/>
          </a:prstGeom>
        </p:spPr>
      </p:pic>
      <p:sp>
        <p:nvSpPr>
          <p:cNvPr id="292" name="AI    of    mens ?"/>
          <p:cNvSpPr txBox="1">
            <a:spLocks noGrp="1"/>
          </p:cNvSpPr>
          <p:nvPr>
            <p:ph type="body" sz="half" idx="1"/>
          </p:nvPr>
        </p:nvSpPr>
        <p:spPr>
          <a:xfrm>
            <a:off x="1295400" y="5238485"/>
            <a:ext cx="11442700" cy="6886576"/>
          </a:xfrm>
          <a:prstGeom prst="rect">
            <a:avLst/>
          </a:prstGeom>
        </p:spPr>
        <p:txBody>
          <a:bodyPr/>
          <a:lstStyle>
            <a:lvl1pPr algn="ctr" defTabSz="1160859">
              <a:spcBef>
                <a:spcPts val="0"/>
              </a:spcBef>
              <a:defRPr sz="10200" b="1" u="sng" cap="all" spc="-408">
                <a:latin typeface="+mn-lt"/>
                <a:ea typeface="+mn-ea"/>
                <a:cs typeface="+mn-cs"/>
                <a:sym typeface="Graphik"/>
                <a:hlinkClick r:id="rId4"/>
              </a:defRPr>
            </a:lvl1pPr>
          </a:lstStyle>
          <a:p>
            <a:pPr>
              <a:defRPr u="none"/>
            </a:pPr>
            <a:r>
              <a:rPr dirty="0">
                <a:solidFill>
                  <a:schemeClr val="tx1"/>
                </a:solidFill>
                <a:hlinkClick r:id="rId4">
                  <a:extLst>
                    <a:ext uri="{A12FA001-AC4F-418D-AE19-62706E023703}">
                      <ahyp:hlinkClr xmlns:ahyp="http://schemas.microsoft.com/office/drawing/2018/hyperlinkcolor" val="tx"/>
                    </a:ext>
                  </a:extLst>
                </a:hlinkClick>
              </a:rPr>
              <a:t>AI    of    mens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Screenshot 2023-11-22 at 10.41.56.png" descr="Screenshot 2023-11-22 at 10.41.56.png"/>
          <p:cNvPicPr>
            <a:picLocks noGrp="1" noChangeAspect="1"/>
          </p:cNvPicPr>
          <p:nvPr>
            <p:ph type="pic" idx="21"/>
          </p:nvPr>
        </p:nvPicPr>
        <p:blipFill>
          <a:blip r:embed="rId3"/>
          <a:srcRect l="300" r="300"/>
          <a:stretch>
            <a:fillRect/>
          </a:stretch>
        </p:blipFill>
        <p:spPr>
          <a:xfrm>
            <a:off x="1965625" y="852510"/>
            <a:ext cx="11979834" cy="6237756"/>
          </a:xfrm>
          <a:prstGeom prst="rect">
            <a:avLst/>
          </a:prstGeom>
        </p:spPr>
      </p:pic>
      <p:pic>
        <p:nvPicPr>
          <p:cNvPr id="297" name="Screenshot 2023-11-22 at 10.46.36.png" descr="Screenshot 2023-11-22 at 10.46.36.png"/>
          <p:cNvPicPr>
            <a:picLocks noChangeAspect="1"/>
          </p:cNvPicPr>
          <p:nvPr/>
        </p:nvPicPr>
        <p:blipFill>
          <a:blip r:embed="rId4"/>
          <a:stretch>
            <a:fillRect/>
          </a:stretch>
        </p:blipFill>
        <p:spPr>
          <a:xfrm rot="420000">
            <a:off x="14372042" y="809200"/>
            <a:ext cx="9499601" cy="6324601"/>
          </a:xfrm>
          <a:prstGeom prst="rect">
            <a:avLst/>
          </a:prstGeom>
          <a:ln w="12700">
            <a:miter lim="400000"/>
          </a:ln>
        </p:spPr>
      </p:pic>
      <p:pic>
        <p:nvPicPr>
          <p:cNvPr id="298" name="Screenshot 2023-11-22 at 10.42.42.png" descr="Screenshot 2023-11-22 at 10.42.42.png"/>
          <p:cNvPicPr>
            <a:picLocks noGrp="1" noChangeAspect="1"/>
          </p:cNvPicPr>
          <p:nvPr>
            <p:ph type="pic" idx="22"/>
          </p:nvPr>
        </p:nvPicPr>
        <p:blipFill>
          <a:blip r:embed="rId5"/>
          <a:srcRect/>
          <a:stretch>
            <a:fillRect/>
          </a:stretch>
        </p:blipFill>
        <p:spPr>
          <a:xfrm rot="20880000">
            <a:off x="11588685" y="3676360"/>
            <a:ext cx="11502483" cy="6731001"/>
          </a:xfrm>
          <a:prstGeom prst="rect">
            <a:avLst/>
          </a:prstGeom>
        </p:spPr>
      </p:pic>
      <p:pic>
        <p:nvPicPr>
          <p:cNvPr id="299" name="Screenshot 2023-11-22 at 10.43.08.png" descr="Screenshot 2023-11-22 at 10.43.08.png"/>
          <p:cNvPicPr>
            <a:picLocks noGrp="1" noChangeAspect="1"/>
          </p:cNvPicPr>
          <p:nvPr>
            <p:ph type="pic" idx="23"/>
          </p:nvPr>
        </p:nvPicPr>
        <p:blipFill>
          <a:blip r:embed="rId6"/>
          <a:srcRect b="1681"/>
          <a:stretch>
            <a:fillRect/>
          </a:stretch>
        </p:blipFill>
        <p:spPr>
          <a:xfrm rot="900000">
            <a:off x="2619319" y="6486732"/>
            <a:ext cx="8893080" cy="6617822"/>
          </a:xfrm>
          <a:prstGeom prst="rect">
            <a:avLst/>
          </a:prstGeom>
        </p:spPr>
      </p:pic>
      <p:pic>
        <p:nvPicPr>
          <p:cNvPr id="300" name="Screenshot 2023-11-22 at 10.45.59.png" descr="Screenshot 2023-11-22 at 10.45.59.png"/>
          <p:cNvPicPr>
            <a:picLocks noChangeAspect="1"/>
          </p:cNvPicPr>
          <p:nvPr/>
        </p:nvPicPr>
        <p:blipFill>
          <a:blip r:embed="rId7"/>
          <a:stretch>
            <a:fillRect/>
          </a:stretch>
        </p:blipFill>
        <p:spPr>
          <a:xfrm rot="21480000">
            <a:off x="8101290" y="9533205"/>
            <a:ext cx="9486758" cy="339794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website&#10;&#10;Description automatically generated">
            <a:extLst>
              <a:ext uri="{FF2B5EF4-FFF2-40B4-BE49-F238E27FC236}">
                <a16:creationId xmlns:a16="http://schemas.microsoft.com/office/drawing/2014/main" id="{4FA44879-B51F-F7AE-DCBB-32F9DD75A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51" y="1955947"/>
            <a:ext cx="18634401" cy="7464499"/>
          </a:xfrm>
          <a:prstGeom prst="rect">
            <a:avLst/>
          </a:prstGeom>
        </p:spPr>
      </p:pic>
      <p:pic>
        <p:nvPicPr>
          <p:cNvPr id="4" name="Picture 3" descr="A cartoon of a robot being chased by a person&#10;&#10;Description automatically generated">
            <a:extLst>
              <a:ext uri="{FF2B5EF4-FFF2-40B4-BE49-F238E27FC236}">
                <a16:creationId xmlns:a16="http://schemas.microsoft.com/office/drawing/2014/main" id="{2E4F0153-58C4-FBE2-5837-5BEAA5FBA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7258" y="4710222"/>
            <a:ext cx="14580519" cy="10685721"/>
          </a:xfrm>
          <a:prstGeom prst="rect">
            <a:avLst/>
          </a:prstGeom>
        </p:spPr>
      </p:pic>
    </p:spTree>
    <p:extLst>
      <p:ext uri="{BB962C8B-B14F-4D97-AF65-F5344CB8AC3E}">
        <p14:creationId xmlns:p14="http://schemas.microsoft.com/office/powerpoint/2010/main" val="1143756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IMG_1113.jpeg" descr="IMG_1113.jpeg"/>
          <p:cNvPicPr>
            <a:picLocks noChangeAspect="1"/>
          </p:cNvPicPr>
          <p:nvPr/>
        </p:nvPicPr>
        <p:blipFill>
          <a:blip r:embed="rId3"/>
          <a:stretch>
            <a:fillRect/>
          </a:stretch>
        </p:blipFill>
        <p:spPr>
          <a:xfrm>
            <a:off x="3695967" y="2011361"/>
            <a:ext cx="17571410" cy="2027962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Screenshot 2023-11-20 at 15.59.27.png" descr="Screenshot 2023-11-20 at 15.59.27.png"/>
          <p:cNvPicPr>
            <a:picLocks noChangeAspect="1"/>
          </p:cNvPicPr>
          <p:nvPr/>
        </p:nvPicPr>
        <p:blipFill>
          <a:blip r:embed="rId3"/>
          <a:stretch>
            <a:fillRect/>
          </a:stretch>
        </p:blipFill>
        <p:spPr>
          <a:xfrm>
            <a:off x="15110990" y="703828"/>
            <a:ext cx="3898901" cy="3924301"/>
          </a:xfrm>
          <a:prstGeom prst="rect">
            <a:avLst/>
          </a:prstGeom>
          <a:ln w="12700">
            <a:miter lim="400000"/>
          </a:ln>
        </p:spPr>
      </p:pic>
      <p:pic>
        <p:nvPicPr>
          <p:cNvPr id="309" name="Screenshot 2023-11-20 at 15.59.33.png" descr="Screenshot 2023-11-20 at 15.59.33.png"/>
          <p:cNvPicPr>
            <a:picLocks noChangeAspect="1"/>
          </p:cNvPicPr>
          <p:nvPr/>
        </p:nvPicPr>
        <p:blipFill>
          <a:blip r:embed="rId4"/>
          <a:stretch>
            <a:fillRect/>
          </a:stretch>
        </p:blipFill>
        <p:spPr>
          <a:xfrm>
            <a:off x="10512773" y="9436542"/>
            <a:ext cx="3886201" cy="3949701"/>
          </a:xfrm>
          <a:prstGeom prst="rect">
            <a:avLst/>
          </a:prstGeom>
          <a:ln w="12700">
            <a:miter lim="400000"/>
          </a:ln>
        </p:spPr>
      </p:pic>
      <p:pic>
        <p:nvPicPr>
          <p:cNvPr id="310" name="Screenshot 2023-11-20 at 15.59.38.png" descr="Screenshot 2023-11-20 at 15.59.38.png"/>
          <p:cNvPicPr>
            <a:picLocks noChangeAspect="1"/>
          </p:cNvPicPr>
          <p:nvPr/>
        </p:nvPicPr>
        <p:blipFill>
          <a:blip r:embed="rId5"/>
          <a:stretch>
            <a:fillRect/>
          </a:stretch>
        </p:blipFill>
        <p:spPr>
          <a:xfrm>
            <a:off x="10512773" y="5076535"/>
            <a:ext cx="3886201" cy="3949701"/>
          </a:xfrm>
          <a:prstGeom prst="rect">
            <a:avLst/>
          </a:prstGeom>
          <a:ln w="12700">
            <a:miter lim="400000"/>
          </a:ln>
        </p:spPr>
      </p:pic>
      <p:pic>
        <p:nvPicPr>
          <p:cNvPr id="311" name="Screenshot 2023-11-20 at 15.59.44.png" descr="Screenshot 2023-11-20 at 15.59.44.png"/>
          <p:cNvPicPr>
            <a:picLocks noChangeAspect="1"/>
          </p:cNvPicPr>
          <p:nvPr/>
        </p:nvPicPr>
        <p:blipFill>
          <a:blip r:embed="rId6"/>
          <a:stretch>
            <a:fillRect/>
          </a:stretch>
        </p:blipFill>
        <p:spPr>
          <a:xfrm>
            <a:off x="5914556" y="9423842"/>
            <a:ext cx="3886201" cy="3975101"/>
          </a:xfrm>
          <a:prstGeom prst="rect">
            <a:avLst/>
          </a:prstGeom>
          <a:ln w="12700">
            <a:miter lim="400000"/>
          </a:ln>
        </p:spPr>
      </p:pic>
      <p:pic>
        <p:nvPicPr>
          <p:cNvPr id="312" name="Screenshot 2023-11-20 at 15.59.50.png" descr="Screenshot 2023-11-20 at 15.59.50.png"/>
          <p:cNvPicPr>
            <a:picLocks noChangeAspect="1"/>
          </p:cNvPicPr>
          <p:nvPr/>
        </p:nvPicPr>
        <p:blipFill>
          <a:blip r:embed="rId7"/>
          <a:stretch>
            <a:fillRect/>
          </a:stretch>
        </p:blipFill>
        <p:spPr>
          <a:xfrm>
            <a:off x="1497135" y="9455592"/>
            <a:ext cx="3886201" cy="3911601"/>
          </a:xfrm>
          <a:prstGeom prst="rect">
            <a:avLst/>
          </a:prstGeom>
          <a:ln w="12700">
            <a:miter lim="400000"/>
          </a:ln>
        </p:spPr>
      </p:pic>
      <p:pic>
        <p:nvPicPr>
          <p:cNvPr id="313" name="Screenshot 2023-11-20 at 15.59.55.png" descr="Screenshot 2023-11-20 at 15.59.55.png"/>
          <p:cNvPicPr>
            <a:picLocks noChangeAspect="1"/>
          </p:cNvPicPr>
          <p:nvPr/>
        </p:nvPicPr>
        <p:blipFill>
          <a:blip r:embed="rId8"/>
          <a:stretch>
            <a:fillRect/>
          </a:stretch>
        </p:blipFill>
        <p:spPr>
          <a:xfrm>
            <a:off x="5901856" y="5089235"/>
            <a:ext cx="3911601" cy="3924301"/>
          </a:xfrm>
          <a:prstGeom prst="rect">
            <a:avLst/>
          </a:prstGeom>
          <a:ln w="12700">
            <a:miter lim="400000"/>
          </a:ln>
        </p:spPr>
      </p:pic>
      <p:pic>
        <p:nvPicPr>
          <p:cNvPr id="314" name="Screenshot 2023-11-20 at 16.00.00.png" descr="Screenshot 2023-11-20 at 16.00.00.png"/>
          <p:cNvPicPr>
            <a:picLocks noChangeAspect="1"/>
          </p:cNvPicPr>
          <p:nvPr/>
        </p:nvPicPr>
        <p:blipFill>
          <a:blip r:embed="rId9"/>
          <a:stretch>
            <a:fillRect/>
          </a:stretch>
        </p:blipFill>
        <p:spPr>
          <a:xfrm>
            <a:off x="1497135" y="5089235"/>
            <a:ext cx="3886201" cy="3924301"/>
          </a:xfrm>
          <a:prstGeom prst="rect">
            <a:avLst/>
          </a:prstGeom>
          <a:ln w="12700">
            <a:miter lim="400000"/>
          </a:ln>
        </p:spPr>
      </p:pic>
      <p:pic>
        <p:nvPicPr>
          <p:cNvPr id="315" name="Screenshot 2023-11-20 at 16.00.05.png" descr="Screenshot 2023-11-20 at 16.00.05.png"/>
          <p:cNvPicPr>
            <a:picLocks noChangeAspect="1"/>
          </p:cNvPicPr>
          <p:nvPr/>
        </p:nvPicPr>
        <p:blipFill>
          <a:blip r:embed="rId10"/>
          <a:stretch>
            <a:fillRect/>
          </a:stretch>
        </p:blipFill>
        <p:spPr>
          <a:xfrm>
            <a:off x="10512773" y="684778"/>
            <a:ext cx="3886201" cy="3962401"/>
          </a:xfrm>
          <a:prstGeom prst="rect">
            <a:avLst/>
          </a:prstGeom>
          <a:ln w="12700">
            <a:miter lim="400000"/>
          </a:ln>
        </p:spPr>
      </p:pic>
      <p:pic>
        <p:nvPicPr>
          <p:cNvPr id="316" name="Screenshot 2023-11-20 at 16.00.11.png" descr="Screenshot 2023-11-20 at 16.00.11.png"/>
          <p:cNvPicPr>
            <a:picLocks noChangeAspect="1"/>
          </p:cNvPicPr>
          <p:nvPr/>
        </p:nvPicPr>
        <p:blipFill>
          <a:blip r:embed="rId11"/>
          <a:stretch>
            <a:fillRect/>
          </a:stretch>
        </p:blipFill>
        <p:spPr>
          <a:xfrm>
            <a:off x="5908206" y="691128"/>
            <a:ext cx="3898901" cy="3949701"/>
          </a:xfrm>
          <a:prstGeom prst="rect">
            <a:avLst/>
          </a:prstGeom>
          <a:ln w="12700">
            <a:miter lim="400000"/>
          </a:ln>
        </p:spPr>
      </p:pic>
      <p:pic>
        <p:nvPicPr>
          <p:cNvPr id="317" name="Screenshot 2023-11-20 at 15.59.23.png" descr="Screenshot 2023-11-20 at 15.59.23.png"/>
          <p:cNvPicPr>
            <a:picLocks noChangeAspect="1"/>
          </p:cNvPicPr>
          <p:nvPr/>
        </p:nvPicPr>
        <p:blipFill>
          <a:blip r:embed="rId12"/>
          <a:stretch>
            <a:fillRect/>
          </a:stretch>
        </p:blipFill>
        <p:spPr>
          <a:xfrm>
            <a:off x="1497135" y="684778"/>
            <a:ext cx="3886201" cy="3962401"/>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1413</TotalTime>
  <Words>1664</Words>
  <Application>Microsoft Office PowerPoint</Application>
  <PresentationFormat>Aangepast</PresentationFormat>
  <Paragraphs>110</Paragraphs>
  <Slides>26</Slides>
  <Notes>26</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26</vt:i4>
      </vt:variant>
    </vt:vector>
  </HeadingPairs>
  <TitlesOfParts>
    <vt:vector size="33" baseType="lpstr">
      <vt:lpstr>Arial</vt:lpstr>
      <vt:lpstr>Graphik</vt:lpstr>
      <vt:lpstr>Graphik-Medium</vt:lpstr>
      <vt:lpstr>Graphik-SemiboldItalic</vt:lpstr>
      <vt:lpstr>Helvetica Neue</vt:lpstr>
      <vt:lpstr>Menlo Regular</vt:lpstr>
      <vt:lpstr>27_Showcase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NorthPointe COMPAS</vt:lpstr>
      <vt:lpstr>Northpointe Compas</vt:lpstr>
      <vt:lpstr>PowerPoint-presentatie</vt:lpstr>
      <vt:lpstr>PowerPoint-presentatie</vt:lpstr>
      <vt:lpstr>eu AI Act</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Veerle Depestele</cp:lastModifiedBy>
  <cp:revision>11</cp:revision>
  <dcterms:modified xsi:type="dcterms:W3CDTF">2024-12-09T11:11:19Z</dcterms:modified>
</cp:coreProperties>
</file>